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theme/themeOverride9.xml" ContentType="application/vnd.openxmlformats-officedocument.themeOverride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91" r:id="rId2"/>
    <p:sldId id="292" r:id="rId3"/>
    <p:sldId id="303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2C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78" autoAdjust="0"/>
  </p:normalViewPr>
  <p:slideViewPr>
    <p:cSldViewPr>
      <p:cViewPr>
        <p:scale>
          <a:sx n="86" d="100"/>
          <a:sy n="86" d="100"/>
        </p:scale>
        <p:origin x="-90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kanokwan\Desktop\&#3629;&#3618;&#3640;&#3608;&#3618;&#3634;\&#3619;&#3629;&#3610;%201%20&#3629;&#3618;&#3640;&#3608;&#3618;&#3634;%2025.2.57\&#3585;&#3619;&#3634;&#3615;%20&#3652;&#3586;&#3657;&#3648;&#3621;&#3639;&#3629;&#3604;&#3629;&#3629;&#3585;%2011.2.57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C:\Users\kanokwan\Desktop\&#3629;&#3618;&#3640;&#3608;&#3618;&#3634;\&#3619;&#3629;&#3610;%201%20&#3629;&#3618;&#3640;&#3608;&#3618;&#3634;%2025.2.57\&#3585;&#3619;&#3634;&#3615;%20&#3652;&#3586;&#3657;&#3648;&#3621;&#3639;&#3629;&#3604;&#3629;&#3629;&#3585;%2011.2.57.xlsx" TargetMode="External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kanokwan\Desktop\&#3629;&#3618;&#3640;&#3608;&#3618;&#3634;\&#3619;&#3629;&#3610;%201%20&#3629;&#3618;&#3640;&#3608;&#3618;&#3634;%2025.2.57\&#3585;&#3619;&#3634;&#3615;%20&#3652;&#3586;&#3657;&#3648;&#3621;&#3639;&#3629;&#3604;&#3629;&#3629;&#3585;%2011.2.57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kanokwan\Desktop\&#3629;&#3618;&#3640;&#3608;&#3618;&#3634;\&#3619;&#3629;&#3610;%201%20&#3629;&#3618;&#3640;&#3608;&#3618;&#3634;%2025.2.57\&#3585;&#3619;&#3634;&#3615;%20&#3652;&#3586;&#3657;&#3648;&#3621;&#3639;&#3629;&#3604;&#3629;&#3629;&#3585;%2011.2.57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kanokwan\Desktop\&#3629;&#3618;&#3640;&#3608;&#3618;&#3634;\&#3619;&#3629;&#3610;%201%20&#3629;&#3618;&#3640;&#3608;&#3618;&#3634;%2025.2.57\&#3585;&#3619;&#3634;&#3615;%20&#3652;&#3586;&#3657;&#3648;&#3621;&#3639;&#3629;&#3604;&#3629;&#3629;&#3585;%2011.2.57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kanokwan\Desktop\&#3629;&#3618;&#3640;&#3608;&#3618;&#3634;\&#3619;&#3629;&#3610;%201%20&#3629;&#3618;&#3640;&#3608;&#3618;&#3634;%2025.2.57\&#3585;&#3619;&#3634;&#3615;%20&#3652;&#3586;&#3657;&#3648;&#3621;&#3639;&#3629;&#3604;&#3629;&#3629;&#3585;%2011.2.57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kanokwan\Desktop\&#3629;&#3618;&#3640;&#3608;&#3618;&#3634;\&#3619;&#3629;&#3610;%201%20&#3629;&#3618;&#3640;&#3608;&#3618;&#3634;%2025.2.57\&#3585;&#3619;&#3634;&#3615;%20&#3652;&#3586;&#3657;&#3648;&#3621;&#3639;&#3629;&#3604;&#3629;&#3629;&#3585;%2011.2.57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Users\kanokwan\Desktop\&#3629;&#3618;&#3640;&#3608;&#3618;&#3634;\&#3619;&#3629;&#3610;%201%20&#3629;&#3618;&#3640;&#3608;&#3618;&#3634;%2025.2.57\&#3585;&#3619;&#3634;&#3615;%20&#3652;&#3586;&#3657;&#3648;&#3621;&#3639;&#3629;&#3604;&#3629;&#3629;&#3585;%2011.2.57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Yok\AppData\Local\Temp\Rar$DI00.137\&#3648;&#3608;&#129;&#3648;&#3608;&#3587;&#3648;&#3608;&#3602;&#3648;&#3608;&#159;%20&#3648;&#3609;&#132;&#3648;&#3608;&#130;&#3648;&#3609;&#137;&#3648;&#3609;&#8364;&#3648;&#3608;&#3589;&#3648;&#3608;&#3607;&#3648;&#3608;&#3597;&#3648;&#3608;&#8221;&#3648;&#3608;&#3597;&#3648;&#3608;&#3597;&#3648;&#3608;&#129;&#3648;&#3608;&#3597;&#3648;&#3608;&#3586;&#3648;&#3608;&#3608;&#3648;&#3608;&#152;&#3648;&#3608;&#3586;&#3648;&#3608;&#3602;%2018.2.57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C:\Users\kanokwan\Desktop\&#3629;&#3618;&#3640;&#3608;&#3618;&#3634;\&#3619;&#3629;&#3610;%201%20&#3629;&#3618;&#3640;&#3608;&#3618;&#3634;%2025.2.57\&#3585;&#3619;&#3634;&#3615;%20&#3652;&#3586;&#3657;&#3648;&#3621;&#3639;&#3629;&#3604;&#3629;&#3629;&#3585;%2011.2.57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090988626421699"/>
          <c:y val="0.15036482141859928"/>
          <c:w val="0.83630626816809184"/>
          <c:h val="0.72817723653698219"/>
        </c:manualLayout>
      </c:layout>
      <c:lineChart>
        <c:grouping val="standard"/>
        <c:ser>
          <c:idx val="0"/>
          <c:order val="0"/>
          <c:tx>
            <c:strRef>
              <c:f>'เขต 4'!$I$5</c:f>
              <c:strCache>
                <c:ptCount val="1"/>
                <c:pt idx="0">
                  <c:v>พระนครศรีอยุธยา</c:v>
                </c:pt>
              </c:strCache>
            </c:strRef>
          </c:tx>
          <c:spPr>
            <a:ln w="38100"/>
          </c:spPr>
          <c:marker>
            <c:symbol val="diamond"/>
            <c:size val="9"/>
          </c:marker>
          <c:dPt>
            <c:idx val="9"/>
            <c:spPr>
              <a:ln w="38100">
                <a:prstDash val="solid"/>
              </a:ln>
            </c:spPr>
          </c:dPt>
          <c:dPt>
            <c:idx val="10"/>
            <c:spPr>
              <a:ln w="38100">
                <a:prstDash val="sysDash"/>
              </a:ln>
            </c:spPr>
          </c:dPt>
          <c:cat>
            <c:numRef>
              <c:f>'เขต 4'!$J$4:$T$4</c:f>
              <c:numCache>
                <c:formatCode>General</c:formatCode>
                <c:ptCount val="11"/>
                <c:pt idx="0">
                  <c:v>2547</c:v>
                </c:pt>
                <c:pt idx="1">
                  <c:v>2548</c:v>
                </c:pt>
                <c:pt idx="2">
                  <c:v>2549</c:v>
                </c:pt>
                <c:pt idx="3">
                  <c:v>2550</c:v>
                </c:pt>
                <c:pt idx="4">
                  <c:v>2551</c:v>
                </c:pt>
                <c:pt idx="5">
                  <c:v>2552</c:v>
                </c:pt>
                <c:pt idx="6">
                  <c:v>2553</c:v>
                </c:pt>
                <c:pt idx="7">
                  <c:v>2554</c:v>
                </c:pt>
                <c:pt idx="8">
                  <c:v>2555</c:v>
                </c:pt>
                <c:pt idx="9">
                  <c:v>2556</c:v>
                </c:pt>
                <c:pt idx="10">
                  <c:v>2557</c:v>
                </c:pt>
              </c:numCache>
            </c:numRef>
          </c:cat>
          <c:val>
            <c:numRef>
              <c:f>'เขต 4'!$J$5:$T$5</c:f>
              <c:numCache>
                <c:formatCode>0.00</c:formatCode>
                <c:ptCount val="11"/>
                <c:pt idx="0">
                  <c:v>65.296556310570253</c:v>
                </c:pt>
                <c:pt idx="1">
                  <c:v>44.913058269986578</c:v>
                </c:pt>
                <c:pt idx="2">
                  <c:v>50.74877756717553</c:v>
                </c:pt>
                <c:pt idx="3">
                  <c:v>102.28943554709656</c:v>
                </c:pt>
                <c:pt idx="4">
                  <c:v>192.96160769963879</c:v>
                </c:pt>
                <c:pt idx="5">
                  <c:v>66.179536924555066</c:v>
                </c:pt>
                <c:pt idx="6">
                  <c:v>72.178334427138807</c:v>
                </c:pt>
                <c:pt idx="7">
                  <c:v>87.275043796782697</c:v>
                </c:pt>
                <c:pt idx="8">
                  <c:v>80.953121818004718</c:v>
                </c:pt>
                <c:pt idx="9">
                  <c:v>90.819283539574073</c:v>
                </c:pt>
                <c:pt idx="10">
                  <c:v>2.9099999999999997</c:v>
                </c:pt>
              </c:numCache>
            </c:numRef>
          </c:val>
        </c:ser>
        <c:ser>
          <c:idx val="1"/>
          <c:order val="1"/>
          <c:tx>
            <c:strRef>
              <c:f>'เขต 4'!$I$6</c:f>
              <c:strCache>
                <c:ptCount val="1"/>
                <c:pt idx="0">
                  <c:v>เครือข่ายบริการที่ 4</c:v>
                </c:pt>
              </c:strCache>
            </c:strRef>
          </c:tx>
          <c:dPt>
            <c:idx val="10"/>
            <c:spPr>
              <a:ln>
                <a:prstDash val="sysDash"/>
              </a:ln>
            </c:spPr>
          </c:dPt>
          <c:cat>
            <c:numRef>
              <c:f>'เขต 4'!$J$4:$T$4</c:f>
              <c:numCache>
                <c:formatCode>General</c:formatCode>
                <c:ptCount val="11"/>
                <c:pt idx="0">
                  <c:v>2547</c:v>
                </c:pt>
                <c:pt idx="1">
                  <c:v>2548</c:v>
                </c:pt>
                <c:pt idx="2">
                  <c:v>2549</c:v>
                </c:pt>
                <c:pt idx="3">
                  <c:v>2550</c:v>
                </c:pt>
                <c:pt idx="4">
                  <c:v>2551</c:v>
                </c:pt>
                <c:pt idx="5">
                  <c:v>2552</c:v>
                </c:pt>
                <c:pt idx="6">
                  <c:v>2553</c:v>
                </c:pt>
                <c:pt idx="7">
                  <c:v>2554</c:v>
                </c:pt>
                <c:pt idx="8">
                  <c:v>2555</c:v>
                </c:pt>
                <c:pt idx="9">
                  <c:v>2556</c:v>
                </c:pt>
                <c:pt idx="10">
                  <c:v>2557</c:v>
                </c:pt>
              </c:numCache>
            </c:numRef>
          </c:cat>
          <c:val>
            <c:numRef>
              <c:f>'เขต 4'!$J$6:$T$6</c:f>
              <c:numCache>
                <c:formatCode>0.00</c:formatCode>
                <c:ptCount val="11"/>
                <c:pt idx="0">
                  <c:v>71.365979031202457</c:v>
                </c:pt>
                <c:pt idx="1">
                  <c:v>73.53227596865554</c:v>
                </c:pt>
                <c:pt idx="2">
                  <c:v>90.550707115210571</c:v>
                </c:pt>
                <c:pt idx="3">
                  <c:v>114.92565739974873</c:v>
                </c:pt>
                <c:pt idx="4">
                  <c:v>181.07334855854614</c:v>
                </c:pt>
                <c:pt idx="5">
                  <c:v>70.629477313313927</c:v>
                </c:pt>
                <c:pt idx="6">
                  <c:v>105.64665446550609</c:v>
                </c:pt>
                <c:pt idx="7">
                  <c:v>112.6406863654791</c:v>
                </c:pt>
                <c:pt idx="8">
                  <c:v>91.212805324574589</c:v>
                </c:pt>
                <c:pt idx="9">
                  <c:v>110.12109578270278</c:v>
                </c:pt>
                <c:pt idx="10">
                  <c:v>2.7600000000000002</c:v>
                </c:pt>
              </c:numCache>
            </c:numRef>
          </c:val>
        </c:ser>
        <c:ser>
          <c:idx val="2"/>
          <c:order val="2"/>
          <c:tx>
            <c:strRef>
              <c:f>'เขต 4'!$I$7</c:f>
              <c:strCache>
                <c:ptCount val="1"/>
                <c:pt idx="0">
                  <c:v>ประเทศไทย</c:v>
                </c:pt>
              </c:strCache>
            </c:strRef>
          </c:tx>
          <c:dPt>
            <c:idx val="10"/>
            <c:spPr>
              <a:ln>
                <a:prstDash val="sysDash"/>
              </a:ln>
            </c:spPr>
          </c:dPt>
          <c:cat>
            <c:numRef>
              <c:f>'เขต 4'!$J$4:$T$4</c:f>
              <c:numCache>
                <c:formatCode>General</c:formatCode>
                <c:ptCount val="11"/>
                <c:pt idx="0">
                  <c:v>2547</c:v>
                </c:pt>
                <c:pt idx="1">
                  <c:v>2548</c:v>
                </c:pt>
                <c:pt idx="2">
                  <c:v>2549</c:v>
                </c:pt>
                <c:pt idx="3">
                  <c:v>2550</c:v>
                </c:pt>
                <c:pt idx="4">
                  <c:v>2551</c:v>
                </c:pt>
                <c:pt idx="5">
                  <c:v>2552</c:v>
                </c:pt>
                <c:pt idx="6">
                  <c:v>2553</c:v>
                </c:pt>
                <c:pt idx="7">
                  <c:v>2554</c:v>
                </c:pt>
                <c:pt idx="8">
                  <c:v>2555</c:v>
                </c:pt>
                <c:pt idx="9">
                  <c:v>2556</c:v>
                </c:pt>
                <c:pt idx="10">
                  <c:v>2557</c:v>
                </c:pt>
              </c:numCache>
            </c:numRef>
          </c:cat>
          <c:val>
            <c:numRef>
              <c:f>'เขต 4'!$J$7:$T$7</c:f>
              <c:numCache>
                <c:formatCode>0.00</c:formatCode>
                <c:ptCount val="11"/>
                <c:pt idx="0">
                  <c:v>62.589251857326154</c:v>
                </c:pt>
                <c:pt idx="1">
                  <c:v>73.787848127170079</c:v>
                </c:pt>
                <c:pt idx="2">
                  <c:v>74.778737716894426</c:v>
                </c:pt>
                <c:pt idx="3">
                  <c:v>104.20679664881278</c:v>
                </c:pt>
                <c:pt idx="4">
                  <c:v>141.78183441642136</c:v>
                </c:pt>
                <c:pt idx="5">
                  <c:v>89.274009308821888</c:v>
                </c:pt>
                <c:pt idx="6">
                  <c:v>183.58535877761423</c:v>
                </c:pt>
                <c:pt idx="7">
                  <c:v>108.75492577624348</c:v>
                </c:pt>
                <c:pt idx="8">
                  <c:v>123.84861038896474</c:v>
                </c:pt>
                <c:pt idx="9">
                  <c:v>237.71065937835417</c:v>
                </c:pt>
                <c:pt idx="10">
                  <c:v>3.05</c:v>
                </c:pt>
              </c:numCache>
            </c:numRef>
          </c:val>
        </c:ser>
        <c:marker val="1"/>
        <c:axId val="45386368"/>
        <c:axId val="45470464"/>
      </c:lineChart>
      <c:catAx>
        <c:axId val="453863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5470464"/>
        <c:crosses val="autoZero"/>
        <c:auto val="1"/>
        <c:lblAlgn val="ctr"/>
        <c:lblOffset val="100"/>
      </c:catAx>
      <c:valAx>
        <c:axId val="4547046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800" b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5386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763274054842346"/>
          <c:y val="7.0013300617199903E-2"/>
          <c:w val="0.80264047639206704"/>
          <c:h val="0.10637787297864362"/>
        </c:manualLayout>
      </c:layout>
      <c:txPr>
        <a:bodyPr/>
        <a:lstStyle/>
        <a:p>
          <a:pPr>
            <a:defRPr sz="16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84201223981139"/>
          <c:y val="0.11340993410747779"/>
          <c:w val="0.77590420526334891"/>
          <c:h val="0.64540383619347585"/>
        </c:manualLayout>
      </c:layout>
      <c:lineChart>
        <c:grouping val="standard"/>
        <c:ser>
          <c:idx val="0"/>
          <c:order val="0"/>
          <c:tx>
            <c:strRef>
              <c:f>อยุธยา!$L$68</c:f>
              <c:strCache>
                <c:ptCount val="1"/>
                <c:pt idx="0">
                  <c:v>25-34 ปี</c:v>
                </c:pt>
              </c:strCache>
            </c:strRef>
          </c:tx>
          <c:cat>
            <c:numRef>
              <c:f>อยุธยา!$K$69:$K$73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อยุธยา!$L$69:$L$73</c:f>
              <c:numCache>
                <c:formatCode>0.00</c:formatCode>
                <c:ptCount val="5"/>
                <c:pt idx="0">
                  <c:v>66.964989128037217</c:v>
                </c:pt>
                <c:pt idx="1">
                  <c:v>62.605498189195401</c:v>
                </c:pt>
                <c:pt idx="2">
                  <c:v>88.642570794269318</c:v>
                </c:pt>
                <c:pt idx="3">
                  <c:v>65.771844778446308</c:v>
                </c:pt>
                <c:pt idx="4">
                  <c:v>103.12375662793424</c:v>
                </c:pt>
              </c:numCache>
            </c:numRef>
          </c:val>
        </c:ser>
        <c:ser>
          <c:idx val="1"/>
          <c:order val="1"/>
          <c:tx>
            <c:strRef>
              <c:f>อยุธยา!$M$68</c:f>
              <c:strCache>
                <c:ptCount val="1"/>
                <c:pt idx="0">
                  <c:v>35-44 ปี</c:v>
                </c:pt>
              </c:strCache>
            </c:strRef>
          </c:tx>
          <c:cat>
            <c:numRef>
              <c:f>อยุธยา!$K$69:$K$73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อยุธยา!$M$69:$M$73</c:f>
              <c:numCache>
                <c:formatCode>0.00</c:formatCode>
                <c:ptCount val="5"/>
                <c:pt idx="0">
                  <c:v>21.316006115488694</c:v>
                </c:pt>
                <c:pt idx="1">
                  <c:v>22.194602272727209</c:v>
                </c:pt>
                <c:pt idx="2">
                  <c:v>34.904013961605528</c:v>
                </c:pt>
                <c:pt idx="3">
                  <c:v>34.068522166758072</c:v>
                </c:pt>
                <c:pt idx="4">
                  <c:v>42.955962731999229</c:v>
                </c:pt>
              </c:numCache>
            </c:numRef>
          </c:val>
        </c:ser>
        <c:ser>
          <c:idx val="2"/>
          <c:order val="2"/>
          <c:tx>
            <c:strRef>
              <c:f>อยุธยา!$N$68</c:f>
              <c:strCache>
                <c:ptCount val="1"/>
                <c:pt idx="0">
                  <c:v>45-54 ปี</c:v>
                </c:pt>
              </c:strCache>
            </c:strRef>
          </c:tx>
          <c:cat>
            <c:numRef>
              <c:f>อยุธยา!$K$69:$K$73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อยุธยา!$N$69:$N$73</c:f>
              <c:numCache>
                <c:formatCode>0.00</c:formatCode>
                <c:ptCount val="5"/>
                <c:pt idx="0">
                  <c:v>11.550524660370149</c:v>
                </c:pt>
                <c:pt idx="1">
                  <c:v>13.703792524581178</c:v>
                </c:pt>
                <c:pt idx="2">
                  <c:v>18.321424407468491</c:v>
                </c:pt>
                <c:pt idx="3">
                  <c:v>18.712879342608431</c:v>
                </c:pt>
                <c:pt idx="4">
                  <c:v>22.780896591001529</c:v>
                </c:pt>
              </c:numCache>
            </c:numRef>
          </c:val>
        </c:ser>
        <c:ser>
          <c:idx val="3"/>
          <c:order val="3"/>
          <c:tx>
            <c:strRef>
              <c:f>อยุธยา!$O$68</c:f>
              <c:strCache>
                <c:ptCount val="1"/>
                <c:pt idx="0">
                  <c:v>55-64 ปี</c:v>
                </c:pt>
              </c:strCache>
            </c:strRef>
          </c:tx>
          <c:cat>
            <c:numRef>
              <c:f>อยุธยา!$K$69:$K$73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อยุธยา!$O$69:$O$73</c:f>
              <c:numCache>
                <c:formatCode>0.00</c:formatCode>
                <c:ptCount val="5"/>
                <c:pt idx="0">
                  <c:v>8.9020771513353107</c:v>
                </c:pt>
                <c:pt idx="1">
                  <c:v>5.6156902385264331</c:v>
                </c:pt>
                <c:pt idx="2">
                  <c:v>22.488557292906794</c:v>
                </c:pt>
                <c:pt idx="3">
                  <c:v>16.320586536771483</c:v>
                </c:pt>
                <c:pt idx="4">
                  <c:v>18.831446003967116</c:v>
                </c:pt>
              </c:numCache>
            </c:numRef>
          </c:val>
        </c:ser>
        <c:ser>
          <c:idx val="4"/>
          <c:order val="4"/>
          <c:tx>
            <c:strRef>
              <c:f>อยุธยา!$P$68</c:f>
              <c:strCache>
                <c:ptCount val="1"/>
                <c:pt idx="0">
                  <c:v>65 ปี +</c:v>
                </c:pt>
              </c:strCache>
            </c:strRef>
          </c:tx>
          <c:cat>
            <c:numRef>
              <c:f>อยุธยา!$K$69:$K$73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อยุธยา!$P$69:$P$73</c:f>
              <c:numCache>
                <c:formatCode>0.00</c:formatCode>
                <c:ptCount val="5"/>
                <c:pt idx="0">
                  <c:v>5.3879310344827545</c:v>
                </c:pt>
                <c:pt idx="1">
                  <c:v>9.2747171211278019</c:v>
                </c:pt>
                <c:pt idx="2">
                  <c:v>15.619102161944058</c:v>
                </c:pt>
                <c:pt idx="3">
                  <c:v>12.732365673542143</c:v>
                </c:pt>
                <c:pt idx="4">
                  <c:v>6.3661828367710633</c:v>
                </c:pt>
              </c:numCache>
            </c:numRef>
          </c:val>
        </c:ser>
        <c:marker val="1"/>
        <c:axId val="114495872"/>
        <c:axId val="114497408"/>
      </c:lineChart>
      <c:catAx>
        <c:axId val="1144958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14497408"/>
        <c:crosses val="autoZero"/>
        <c:auto val="1"/>
        <c:lblAlgn val="ctr"/>
        <c:lblOffset val="100"/>
      </c:catAx>
      <c:valAx>
        <c:axId val="114497408"/>
        <c:scaling>
          <c:orientation val="minMax"/>
          <c:max val="300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14495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582032224976868"/>
          <c:y val="0.17138569110474422"/>
          <c:w val="0.6614942042138191"/>
          <c:h val="0.12691929133858271"/>
        </c:manualLayout>
      </c:layout>
      <c:txPr>
        <a:bodyPr/>
        <a:lstStyle/>
        <a:p>
          <a:pPr>
            <a:defRPr sz="12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0893332345617247E-2"/>
          <c:y val="0.13073784260477619"/>
          <c:w val="0.89855116710801053"/>
          <c:h val="0.58855137788478551"/>
        </c:manualLayout>
      </c:layout>
      <c:barChart>
        <c:barDir val="col"/>
        <c:grouping val="clustered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6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spPr>
              <a:solidFill>
                <a:srgbClr val="00CC00"/>
              </a:solidFill>
              <a:ln>
                <a:solidFill>
                  <a:sysClr val="windowText" lastClr="000000"/>
                </a:solidFill>
              </a:ln>
            </c:spPr>
          </c:dPt>
          <c:dLbls>
            <c:showVal val="1"/>
          </c:dLbls>
          <c:cat>
            <c:strRef>
              <c:f>'เขต 4'!$I$158:$I$166</c:f>
              <c:strCache>
                <c:ptCount val="9"/>
                <c:pt idx="0">
                  <c:v>อ่างทอง</c:v>
                </c:pt>
                <c:pt idx="1">
                  <c:v>ลพบุรี</c:v>
                </c:pt>
                <c:pt idx="2">
                  <c:v>สิงห์บุรี</c:v>
                </c:pt>
                <c:pt idx="3">
                  <c:v>นครนายก</c:v>
                </c:pt>
                <c:pt idx="4">
                  <c:v>สระบุรี</c:v>
                </c:pt>
                <c:pt idx="5">
                  <c:v>นนทบุรี</c:v>
                </c:pt>
                <c:pt idx="6">
                  <c:v>อยุธยา</c:v>
                </c:pt>
                <c:pt idx="7">
                  <c:v>ปทุมธานี</c:v>
                </c:pt>
                <c:pt idx="8">
                  <c:v>เครือข่ายบริการที่ 4</c:v>
                </c:pt>
              </c:strCache>
            </c:strRef>
          </c:cat>
          <c:val>
            <c:numRef>
              <c:f>'เขต 4'!$J$158:$J$166</c:f>
              <c:numCache>
                <c:formatCode>General</c:formatCode>
                <c:ptCount val="9"/>
                <c:pt idx="0">
                  <c:v>2.82</c:v>
                </c:pt>
                <c:pt idx="1">
                  <c:v>3.04</c:v>
                </c:pt>
                <c:pt idx="2">
                  <c:v>0.94000000000000061</c:v>
                </c:pt>
                <c:pt idx="3">
                  <c:v>0.79</c:v>
                </c:pt>
                <c:pt idx="4">
                  <c:v>4.33</c:v>
                </c:pt>
                <c:pt idx="5">
                  <c:v>3.44</c:v>
                </c:pt>
                <c:pt idx="6">
                  <c:v>2.9099999999999997</c:v>
                </c:pt>
                <c:pt idx="7">
                  <c:v>1.56</c:v>
                </c:pt>
                <c:pt idx="8">
                  <c:v>2.7600000000000002</c:v>
                </c:pt>
              </c:numCache>
            </c:numRef>
          </c:val>
        </c:ser>
        <c:gapWidth val="98"/>
        <c:axId val="46735360"/>
        <c:axId val="46736896"/>
      </c:barChart>
      <c:catAx>
        <c:axId val="46735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6736896"/>
        <c:crosses val="autoZero"/>
        <c:auto val="1"/>
        <c:lblAlgn val="ctr"/>
        <c:lblOffset val="100"/>
      </c:catAx>
      <c:valAx>
        <c:axId val="46736896"/>
        <c:scaling>
          <c:orientation val="minMax"/>
          <c:max val="10"/>
        </c:scaling>
        <c:axPos val="l"/>
        <c:numFmt formatCode="General" sourceLinked="0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6735360"/>
        <c:crosses val="autoZero"/>
        <c:crossBetween val="between"/>
      </c:valAx>
    </c:plotArea>
    <c:plotVisOnly val="1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143379136431514E-2"/>
          <c:y val="0.13832556558674605"/>
          <c:w val="0.9029451532462186"/>
          <c:h val="0.71192539426901003"/>
        </c:manualLayout>
      </c:layout>
      <c:lineChart>
        <c:grouping val="standard"/>
        <c:ser>
          <c:idx val="0"/>
          <c:order val="0"/>
          <c:tx>
            <c:strRef>
              <c:f>อยุธยา!$I$23</c:f>
              <c:strCache>
                <c:ptCount val="1"/>
                <c:pt idx="0">
                  <c:v>2557</c:v>
                </c:pt>
              </c:strCache>
            </c:strRef>
          </c:tx>
          <c:dPt>
            <c:idx val="0"/>
            <c:marker>
              <c:symbol val="diamond"/>
              <c:size val="9"/>
            </c:marker>
          </c:dPt>
          <c:dPt>
            <c:idx val="1"/>
            <c:marker>
              <c:symbol val="diamond"/>
              <c:size val="9"/>
            </c:marker>
            <c:spPr>
              <a:ln w="41275">
                <a:prstDash val="sysDash"/>
              </a:ln>
            </c:spPr>
          </c:dPt>
          <c:cat>
            <c:strRef>
              <c:f>อยุธยา!$J$22:$U$22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อยุธยา!$J$23:$U$23</c:f>
              <c:numCache>
                <c:formatCode>0</c:formatCode>
                <c:ptCount val="12"/>
                <c:pt idx="0">
                  <c:v>22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อยุธยา!$I$24</c:f>
              <c:strCache>
                <c:ptCount val="1"/>
                <c:pt idx="0">
                  <c:v> Med 52-56</c:v>
                </c:pt>
              </c:strCache>
            </c:strRef>
          </c:tx>
          <c:cat>
            <c:strRef>
              <c:f>อยุธยา!$J$22:$U$22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อยุธยา!$J$24:$U$24</c:f>
              <c:numCache>
                <c:formatCode>0</c:formatCode>
                <c:ptCount val="12"/>
                <c:pt idx="0">
                  <c:v>38</c:v>
                </c:pt>
                <c:pt idx="1">
                  <c:v>64</c:v>
                </c:pt>
                <c:pt idx="2">
                  <c:v>55</c:v>
                </c:pt>
                <c:pt idx="3">
                  <c:v>22</c:v>
                </c:pt>
                <c:pt idx="4">
                  <c:v>47</c:v>
                </c:pt>
                <c:pt idx="5">
                  <c:v>84</c:v>
                </c:pt>
                <c:pt idx="6">
                  <c:v>217</c:v>
                </c:pt>
                <c:pt idx="7">
                  <c:v>241</c:v>
                </c:pt>
                <c:pt idx="8">
                  <c:v>160</c:v>
                </c:pt>
                <c:pt idx="9">
                  <c:v>73</c:v>
                </c:pt>
                <c:pt idx="10">
                  <c:v>80</c:v>
                </c:pt>
                <c:pt idx="11">
                  <c:v>28</c:v>
                </c:pt>
              </c:numCache>
            </c:numRef>
          </c:val>
        </c:ser>
        <c:marker val="1"/>
        <c:axId val="46763392"/>
        <c:axId val="46097536"/>
      </c:lineChart>
      <c:catAx>
        <c:axId val="46763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6097536"/>
        <c:crosses val="autoZero"/>
        <c:auto val="1"/>
        <c:lblAlgn val="ctr"/>
        <c:lblOffset val="100"/>
      </c:catAx>
      <c:valAx>
        <c:axId val="46097536"/>
        <c:scaling>
          <c:orientation val="minMax"/>
        </c:scaling>
        <c:axPos val="l"/>
        <c:numFmt formatCode="0" sourceLinked="1"/>
        <c:tickLblPos val="nextTo"/>
        <c:txPr>
          <a:bodyPr/>
          <a:lstStyle/>
          <a:p>
            <a:pPr>
              <a:defRPr sz="16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6763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030897207367788"/>
          <c:y val="0.24961614173228464"/>
          <c:w val="0.18215092097445038"/>
          <c:h val="0.1545548152634767"/>
        </c:manualLayout>
      </c:layout>
      <c:txPr>
        <a:bodyPr/>
        <a:lstStyle/>
        <a:p>
          <a:pPr>
            <a:defRPr sz="16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7932852143482829E-2"/>
          <c:y val="0.15494328426338141"/>
          <c:w val="0.86762270341207692"/>
          <c:h val="0.71320080642093664"/>
        </c:manualLayout>
      </c:layout>
      <c:lineChart>
        <c:grouping val="standard"/>
        <c:ser>
          <c:idx val="1"/>
          <c:order val="1"/>
          <c:cat>
            <c:strRef>
              <c:f>อยุธยา!$J$45:$BS$45</c:f>
              <c:strCache>
                <c:ptCount val="6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JU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  <c:pt idx="12">
                  <c:v>J</c:v>
                </c:pt>
                <c:pt idx="13">
                  <c:v>F</c:v>
                </c:pt>
                <c:pt idx="14">
                  <c:v>M</c:v>
                </c:pt>
                <c:pt idx="15">
                  <c:v>A</c:v>
                </c:pt>
                <c:pt idx="16">
                  <c:v>M</c:v>
                </c:pt>
                <c:pt idx="17">
                  <c:v>J</c:v>
                </c:pt>
                <c:pt idx="18">
                  <c:v>JU</c:v>
                </c:pt>
                <c:pt idx="19">
                  <c:v>A</c:v>
                </c:pt>
                <c:pt idx="20">
                  <c:v>S</c:v>
                </c:pt>
                <c:pt idx="21">
                  <c:v>O</c:v>
                </c:pt>
                <c:pt idx="22">
                  <c:v>N</c:v>
                </c:pt>
                <c:pt idx="23">
                  <c:v>D</c:v>
                </c:pt>
                <c:pt idx="24">
                  <c:v>J</c:v>
                </c:pt>
                <c:pt idx="25">
                  <c:v>F</c:v>
                </c:pt>
                <c:pt idx="26">
                  <c:v>M</c:v>
                </c:pt>
                <c:pt idx="27">
                  <c:v>A</c:v>
                </c:pt>
                <c:pt idx="28">
                  <c:v>M</c:v>
                </c:pt>
                <c:pt idx="29">
                  <c:v>J</c:v>
                </c:pt>
                <c:pt idx="30">
                  <c:v>JU</c:v>
                </c:pt>
                <c:pt idx="31">
                  <c:v>A</c:v>
                </c:pt>
                <c:pt idx="32">
                  <c:v>S</c:v>
                </c:pt>
                <c:pt idx="33">
                  <c:v>O</c:v>
                </c:pt>
                <c:pt idx="34">
                  <c:v>N</c:v>
                </c:pt>
                <c:pt idx="35">
                  <c:v>D</c:v>
                </c:pt>
                <c:pt idx="36">
                  <c:v>J</c:v>
                </c:pt>
                <c:pt idx="37">
                  <c:v>F</c:v>
                </c:pt>
                <c:pt idx="38">
                  <c:v>M</c:v>
                </c:pt>
                <c:pt idx="39">
                  <c:v>A</c:v>
                </c:pt>
                <c:pt idx="40">
                  <c:v>M</c:v>
                </c:pt>
                <c:pt idx="41">
                  <c:v>J</c:v>
                </c:pt>
                <c:pt idx="42">
                  <c:v>JU</c:v>
                </c:pt>
                <c:pt idx="43">
                  <c:v>A</c:v>
                </c:pt>
                <c:pt idx="44">
                  <c:v>S</c:v>
                </c:pt>
                <c:pt idx="45">
                  <c:v>O</c:v>
                </c:pt>
                <c:pt idx="46">
                  <c:v>N</c:v>
                </c:pt>
                <c:pt idx="47">
                  <c:v>D</c:v>
                </c:pt>
                <c:pt idx="48">
                  <c:v>J</c:v>
                </c:pt>
                <c:pt idx="49">
                  <c:v>F</c:v>
                </c:pt>
                <c:pt idx="50">
                  <c:v>M</c:v>
                </c:pt>
                <c:pt idx="51">
                  <c:v>A</c:v>
                </c:pt>
                <c:pt idx="52">
                  <c:v>M</c:v>
                </c:pt>
                <c:pt idx="53">
                  <c:v>J</c:v>
                </c:pt>
                <c:pt idx="54">
                  <c:v>JU</c:v>
                </c:pt>
                <c:pt idx="55">
                  <c:v>A</c:v>
                </c:pt>
                <c:pt idx="56">
                  <c:v>S</c:v>
                </c:pt>
                <c:pt idx="57">
                  <c:v>O</c:v>
                </c:pt>
                <c:pt idx="58">
                  <c:v>N</c:v>
                </c:pt>
                <c:pt idx="59">
                  <c:v>D</c:v>
                </c:pt>
                <c:pt idx="60">
                  <c:v>J</c:v>
                </c:pt>
                <c:pt idx="61">
                  <c:v>F</c:v>
                </c:pt>
              </c:strCache>
            </c:strRef>
          </c:cat>
          <c:val>
            <c:numRef>
              <c:f>อยุธยา!$J$46:$BS$46</c:f>
              <c:numCache>
                <c:formatCode>General</c:formatCode>
                <c:ptCount val="62"/>
                <c:pt idx="0">
                  <c:v>43</c:v>
                </c:pt>
                <c:pt idx="1">
                  <c:v>26</c:v>
                </c:pt>
                <c:pt idx="2">
                  <c:v>24</c:v>
                </c:pt>
                <c:pt idx="3">
                  <c:v>19</c:v>
                </c:pt>
                <c:pt idx="4">
                  <c:v>30</c:v>
                </c:pt>
                <c:pt idx="5">
                  <c:v>48</c:v>
                </c:pt>
                <c:pt idx="6">
                  <c:v>49</c:v>
                </c:pt>
                <c:pt idx="7">
                  <c:v>71</c:v>
                </c:pt>
                <c:pt idx="8">
                  <c:v>49</c:v>
                </c:pt>
                <c:pt idx="9">
                  <c:v>60</c:v>
                </c:pt>
                <c:pt idx="10">
                  <c:v>56</c:v>
                </c:pt>
                <c:pt idx="11">
                  <c:v>36</c:v>
                </c:pt>
                <c:pt idx="12">
                  <c:v>53</c:v>
                </c:pt>
                <c:pt idx="13">
                  <c:v>45</c:v>
                </c:pt>
                <c:pt idx="14">
                  <c:v>28</c:v>
                </c:pt>
                <c:pt idx="15">
                  <c:v>30</c:v>
                </c:pt>
                <c:pt idx="16">
                  <c:v>14</c:v>
                </c:pt>
                <c:pt idx="17">
                  <c:v>19</c:v>
                </c:pt>
                <c:pt idx="18">
                  <c:v>61</c:v>
                </c:pt>
                <c:pt idx="19">
                  <c:v>83</c:v>
                </c:pt>
                <c:pt idx="20">
                  <c:v>97</c:v>
                </c:pt>
                <c:pt idx="21">
                  <c:v>58</c:v>
                </c:pt>
                <c:pt idx="22">
                  <c:v>49</c:v>
                </c:pt>
                <c:pt idx="23">
                  <c:v>25</c:v>
                </c:pt>
                <c:pt idx="24">
                  <c:v>31</c:v>
                </c:pt>
                <c:pt idx="25">
                  <c:v>14</c:v>
                </c:pt>
                <c:pt idx="26">
                  <c:v>25</c:v>
                </c:pt>
                <c:pt idx="27">
                  <c:v>46</c:v>
                </c:pt>
                <c:pt idx="28">
                  <c:v>91</c:v>
                </c:pt>
                <c:pt idx="29">
                  <c:v>123</c:v>
                </c:pt>
                <c:pt idx="30">
                  <c:v>146</c:v>
                </c:pt>
                <c:pt idx="31">
                  <c:v>92</c:v>
                </c:pt>
                <c:pt idx="32">
                  <c:v>80</c:v>
                </c:pt>
                <c:pt idx="33">
                  <c:v>18</c:v>
                </c:pt>
                <c:pt idx="34">
                  <c:v>18</c:v>
                </c:pt>
                <c:pt idx="35">
                  <c:v>1</c:v>
                </c:pt>
                <c:pt idx="36">
                  <c:v>10</c:v>
                </c:pt>
                <c:pt idx="37">
                  <c:v>7</c:v>
                </c:pt>
                <c:pt idx="38">
                  <c:v>4</c:v>
                </c:pt>
                <c:pt idx="39">
                  <c:v>10</c:v>
                </c:pt>
                <c:pt idx="40">
                  <c:v>14</c:v>
                </c:pt>
                <c:pt idx="41">
                  <c:v>18</c:v>
                </c:pt>
                <c:pt idx="42">
                  <c:v>26</c:v>
                </c:pt>
                <c:pt idx="43">
                  <c:v>72</c:v>
                </c:pt>
                <c:pt idx="44">
                  <c:v>104</c:v>
                </c:pt>
                <c:pt idx="45">
                  <c:v>124</c:v>
                </c:pt>
                <c:pt idx="46">
                  <c:v>159</c:v>
                </c:pt>
                <c:pt idx="47">
                  <c:v>94</c:v>
                </c:pt>
                <c:pt idx="48">
                  <c:v>96</c:v>
                </c:pt>
                <c:pt idx="49">
                  <c:v>88</c:v>
                </c:pt>
                <c:pt idx="50">
                  <c:v>71</c:v>
                </c:pt>
                <c:pt idx="51">
                  <c:v>39</c:v>
                </c:pt>
                <c:pt idx="52">
                  <c:v>24</c:v>
                </c:pt>
                <c:pt idx="53">
                  <c:v>38</c:v>
                </c:pt>
                <c:pt idx="54">
                  <c:v>73</c:v>
                </c:pt>
                <c:pt idx="55">
                  <c:v>86</c:v>
                </c:pt>
                <c:pt idx="56">
                  <c:v>73</c:v>
                </c:pt>
                <c:pt idx="57">
                  <c:v>54</c:v>
                </c:pt>
                <c:pt idx="58">
                  <c:v>38</c:v>
                </c:pt>
                <c:pt idx="59">
                  <c:v>38</c:v>
                </c:pt>
                <c:pt idx="60">
                  <c:v>22</c:v>
                </c:pt>
                <c:pt idx="61">
                  <c:v>1</c:v>
                </c:pt>
              </c:numCache>
            </c:numRef>
          </c:val>
        </c:ser>
        <c:ser>
          <c:idx val="0"/>
          <c:order val="0"/>
          <c:spPr>
            <a:ln cmpd="sng"/>
          </c:spPr>
          <c:dPt>
            <c:idx val="61"/>
            <c:spPr>
              <a:ln cmpd="sng">
                <a:prstDash val="sysDash"/>
              </a:ln>
            </c:spPr>
          </c:dPt>
          <c:cat>
            <c:strRef>
              <c:f>อยุธยา!$J$45:$BS$45</c:f>
              <c:strCache>
                <c:ptCount val="6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JU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  <c:pt idx="12">
                  <c:v>J</c:v>
                </c:pt>
                <c:pt idx="13">
                  <c:v>F</c:v>
                </c:pt>
                <c:pt idx="14">
                  <c:v>M</c:v>
                </c:pt>
                <c:pt idx="15">
                  <c:v>A</c:v>
                </c:pt>
                <c:pt idx="16">
                  <c:v>M</c:v>
                </c:pt>
                <c:pt idx="17">
                  <c:v>J</c:v>
                </c:pt>
                <c:pt idx="18">
                  <c:v>JU</c:v>
                </c:pt>
                <c:pt idx="19">
                  <c:v>A</c:v>
                </c:pt>
                <c:pt idx="20">
                  <c:v>S</c:v>
                </c:pt>
                <c:pt idx="21">
                  <c:v>O</c:v>
                </c:pt>
                <c:pt idx="22">
                  <c:v>N</c:v>
                </c:pt>
                <c:pt idx="23">
                  <c:v>D</c:v>
                </c:pt>
                <c:pt idx="24">
                  <c:v>J</c:v>
                </c:pt>
                <c:pt idx="25">
                  <c:v>F</c:v>
                </c:pt>
                <c:pt idx="26">
                  <c:v>M</c:v>
                </c:pt>
                <c:pt idx="27">
                  <c:v>A</c:v>
                </c:pt>
                <c:pt idx="28">
                  <c:v>M</c:v>
                </c:pt>
                <c:pt idx="29">
                  <c:v>J</c:v>
                </c:pt>
                <c:pt idx="30">
                  <c:v>JU</c:v>
                </c:pt>
                <c:pt idx="31">
                  <c:v>A</c:v>
                </c:pt>
                <c:pt idx="32">
                  <c:v>S</c:v>
                </c:pt>
                <c:pt idx="33">
                  <c:v>O</c:v>
                </c:pt>
                <c:pt idx="34">
                  <c:v>N</c:v>
                </c:pt>
                <c:pt idx="35">
                  <c:v>D</c:v>
                </c:pt>
                <c:pt idx="36">
                  <c:v>J</c:v>
                </c:pt>
                <c:pt idx="37">
                  <c:v>F</c:v>
                </c:pt>
                <c:pt idx="38">
                  <c:v>M</c:v>
                </c:pt>
                <c:pt idx="39">
                  <c:v>A</c:v>
                </c:pt>
                <c:pt idx="40">
                  <c:v>M</c:v>
                </c:pt>
                <c:pt idx="41">
                  <c:v>J</c:v>
                </c:pt>
                <c:pt idx="42">
                  <c:v>JU</c:v>
                </c:pt>
                <c:pt idx="43">
                  <c:v>A</c:v>
                </c:pt>
                <c:pt idx="44">
                  <c:v>S</c:v>
                </c:pt>
                <c:pt idx="45">
                  <c:v>O</c:v>
                </c:pt>
                <c:pt idx="46">
                  <c:v>N</c:v>
                </c:pt>
                <c:pt idx="47">
                  <c:v>D</c:v>
                </c:pt>
                <c:pt idx="48">
                  <c:v>J</c:v>
                </c:pt>
                <c:pt idx="49">
                  <c:v>F</c:v>
                </c:pt>
                <c:pt idx="50">
                  <c:v>M</c:v>
                </c:pt>
                <c:pt idx="51">
                  <c:v>A</c:v>
                </c:pt>
                <c:pt idx="52">
                  <c:v>M</c:v>
                </c:pt>
                <c:pt idx="53">
                  <c:v>J</c:v>
                </c:pt>
                <c:pt idx="54">
                  <c:v>JU</c:v>
                </c:pt>
                <c:pt idx="55">
                  <c:v>A</c:v>
                </c:pt>
                <c:pt idx="56">
                  <c:v>S</c:v>
                </c:pt>
                <c:pt idx="57">
                  <c:v>O</c:v>
                </c:pt>
                <c:pt idx="58">
                  <c:v>N</c:v>
                </c:pt>
                <c:pt idx="59">
                  <c:v>D</c:v>
                </c:pt>
                <c:pt idx="60">
                  <c:v>J</c:v>
                </c:pt>
                <c:pt idx="61">
                  <c:v>F</c:v>
                </c:pt>
              </c:strCache>
            </c:strRef>
          </c:cat>
          <c:val>
            <c:numRef>
              <c:f>อยุธยา!$J$46:$BS$46</c:f>
              <c:numCache>
                <c:formatCode>General</c:formatCode>
                <c:ptCount val="62"/>
                <c:pt idx="0">
                  <c:v>43</c:v>
                </c:pt>
                <c:pt idx="1">
                  <c:v>26</c:v>
                </c:pt>
                <c:pt idx="2">
                  <c:v>24</c:v>
                </c:pt>
                <c:pt idx="3">
                  <c:v>19</c:v>
                </c:pt>
                <c:pt idx="4">
                  <c:v>30</c:v>
                </c:pt>
                <c:pt idx="5">
                  <c:v>48</c:v>
                </c:pt>
                <c:pt idx="6">
                  <c:v>49</c:v>
                </c:pt>
                <c:pt idx="7">
                  <c:v>71</c:v>
                </c:pt>
                <c:pt idx="8">
                  <c:v>49</c:v>
                </c:pt>
                <c:pt idx="9">
                  <c:v>60</c:v>
                </c:pt>
                <c:pt idx="10">
                  <c:v>56</c:v>
                </c:pt>
                <c:pt idx="11">
                  <c:v>36</c:v>
                </c:pt>
                <c:pt idx="12">
                  <c:v>53</c:v>
                </c:pt>
                <c:pt idx="13">
                  <c:v>45</c:v>
                </c:pt>
                <c:pt idx="14">
                  <c:v>28</c:v>
                </c:pt>
                <c:pt idx="15">
                  <c:v>30</c:v>
                </c:pt>
                <c:pt idx="16">
                  <c:v>14</c:v>
                </c:pt>
                <c:pt idx="17">
                  <c:v>19</c:v>
                </c:pt>
                <c:pt idx="18">
                  <c:v>61</c:v>
                </c:pt>
                <c:pt idx="19">
                  <c:v>83</c:v>
                </c:pt>
                <c:pt idx="20">
                  <c:v>97</c:v>
                </c:pt>
                <c:pt idx="21">
                  <c:v>58</c:v>
                </c:pt>
                <c:pt idx="22">
                  <c:v>49</c:v>
                </c:pt>
                <c:pt idx="23">
                  <c:v>25</c:v>
                </c:pt>
                <c:pt idx="24">
                  <c:v>31</c:v>
                </c:pt>
                <c:pt idx="25">
                  <c:v>14</c:v>
                </c:pt>
                <c:pt idx="26">
                  <c:v>25</c:v>
                </c:pt>
                <c:pt idx="27">
                  <c:v>46</c:v>
                </c:pt>
                <c:pt idx="28">
                  <c:v>91</c:v>
                </c:pt>
                <c:pt idx="29">
                  <c:v>123</c:v>
                </c:pt>
                <c:pt idx="30">
                  <c:v>146</c:v>
                </c:pt>
                <c:pt idx="31">
                  <c:v>92</c:v>
                </c:pt>
                <c:pt idx="32">
                  <c:v>80</c:v>
                </c:pt>
                <c:pt idx="33">
                  <c:v>18</c:v>
                </c:pt>
                <c:pt idx="34">
                  <c:v>18</c:v>
                </c:pt>
                <c:pt idx="35">
                  <c:v>1</c:v>
                </c:pt>
                <c:pt idx="36">
                  <c:v>10</c:v>
                </c:pt>
                <c:pt idx="37">
                  <c:v>7</c:v>
                </c:pt>
                <c:pt idx="38">
                  <c:v>4</c:v>
                </c:pt>
                <c:pt idx="39">
                  <c:v>10</c:v>
                </c:pt>
                <c:pt idx="40">
                  <c:v>14</c:v>
                </c:pt>
                <c:pt idx="41">
                  <c:v>18</c:v>
                </c:pt>
                <c:pt idx="42">
                  <c:v>26</c:v>
                </c:pt>
                <c:pt idx="43">
                  <c:v>72</c:v>
                </c:pt>
                <c:pt idx="44">
                  <c:v>104</c:v>
                </c:pt>
                <c:pt idx="45">
                  <c:v>124</c:v>
                </c:pt>
                <c:pt idx="46">
                  <c:v>159</c:v>
                </c:pt>
                <c:pt idx="47">
                  <c:v>94</c:v>
                </c:pt>
                <c:pt idx="48">
                  <c:v>96</c:v>
                </c:pt>
                <c:pt idx="49">
                  <c:v>88</c:v>
                </c:pt>
                <c:pt idx="50">
                  <c:v>71</c:v>
                </c:pt>
                <c:pt idx="51">
                  <c:v>39</c:v>
                </c:pt>
                <c:pt idx="52">
                  <c:v>24</c:v>
                </c:pt>
                <c:pt idx="53">
                  <c:v>38</c:v>
                </c:pt>
                <c:pt idx="54">
                  <c:v>73</c:v>
                </c:pt>
                <c:pt idx="55">
                  <c:v>86</c:v>
                </c:pt>
                <c:pt idx="56">
                  <c:v>73</c:v>
                </c:pt>
                <c:pt idx="57">
                  <c:v>54</c:v>
                </c:pt>
                <c:pt idx="58">
                  <c:v>38</c:v>
                </c:pt>
                <c:pt idx="59">
                  <c:v>38</c:v>
                </c:pt>
                <c:pt idx="60">
                  <c:v>22</c:v>
                </c:pt>
                <c:pt idx="61">
                  <c:v>1</c:v>
                </c:pt>
              </c:numCache>
            </c:numRef>
          </c:val>
        </c:ser>
        <c:marker val="1"/>
        <c:axId val="46792064"/>
        <c:axId val="114332800"/>
      </c:lineChart>
      <c:catAx>
        <c:axId val="467920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14332800"/>
        <c:crosses val="autoZero"/>
        <c:auto val="1"/>
        <c:lblAlgn val="ctr"/>
        <c:lblOffset val="100"/>
      </c:catAx>
      <c:valAx>
        <c:axId val="1143328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6792064"/>
        <c:crosses val="autoZero"/>
        <c:crossBetween val="between"/>
      </c:valAx>
    </c:plotArea>
    <c:plotVisOnly val="1"/>
  </c:chart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9833200197801361E-2"/>
          <c:y val="0.15788203557888641"/>
          <c:w val="0.64669366802381556"/>
          <c:h val="0.68768194479844924"/>
        </c:manualLayout>
      </c:layout>
      <c:lineChart>
        <c:grouping val="standard"/>
        <c:ser>
          <c:idx val="0"/>
          <c:order val="0"/>
          <c:tx>
            <c:strRef>
              <c:f>'เขต 4'!$J$186</c:f>
              <c:strCache>
                <c:ptCount val="1"/>
                <c:pt idx="0">
                  <c:v>เสนา</c:v>
                </c:pt>
              </c:strCache>
            </c:strRef>
          </c:tx>
          <c:cat>
            <c:numRef>
              <c:f>'เขต 4'!$I$187:$I$191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4'!$J$187:$J$191</c:f>
              <c:numCache>
                <c:formatCode>General</c:formatCode>
                <c:ptCount val="5"/>
                <c:pt idx="0" formatCode="0.00">
                  <c:v>16.750928915148933</c:v>
                </c:pt>
                <c:pt idx="1">
                  <c:v>40.937002501705706</c:v>
                </c:pt>
                <c:pt idx="2" formatCode="0.00">
                  <c:v>42.037623673187433</c:v>
                </c:pt>
                <c:pt idx="3" formatCode="0.00">
                  <c:v>33.119561617438954</c:v>
                </c:pt>
                <c:pt idx="4" formatCode="0.00">
                  <c:v>37.635865474362369</c:v>
                </c:pt>
              </c:numCache>
            </c:numRef>
          </c:val>
        </c:ser>
        <c:ser>
          <c:idx val="1"/>
          <c:order val="1"/>
          <c:tx>
            <c:strRef>
              <c:f>'เขต 4'!$K$186</c:f>
              <c:strCache>
                <c:ptCount val="1"/>
                <c:pt idx="0">
                  <c:v>บางบาล</c:v>
                </c:pt>
              </c:strCache>
            </c:strRef>
          </c:tx>
          <c:cat>
            <c:numRef>
              <c:f>'เขต 4'!$I$187:$I$191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4'!$K$187:$K$191</c:f>
              <c:numCache>
                <c:formatCode>0.00</c:formatCode>
                <c:ptCount val="5"/>
                <c:pt idx="0">
                  <c:v>81.392982762128824</c:v>
                </c:pt>
                <c:pt idx="1">
                  <c:v>49.561237281711904</c:v>
                </c:pt>
                <c:pt idx="2">
                  <c:v>57.568866756857901</c:v>
                </c:pt>
                <c:pt idx="3">
                  <c:v>86.916212770888862</c:v>
                </c:pt>
                <c:pt idx="4">
                  <c:v>43.458106385444424</c:v>
                </c:pt>
              </c:numCache>
            </c:numRef>
          </c:val>
        </c:ser>
        <c:ser>
          <c:idx val="2"/>
          <c:order val="2"/>
          <c:tx>
            <c:strRef>
              <c:f>'เขต 4'!$L$186</c:f>
              <c:strCache>
                <c:ptCount val="1"/>
                <c:pt idx="0">
                  <c:v>บางประหัน</c:v>
                </c:pt>
              </c:strCache>
            </c:strRef>
          </c:tx>
          <c:cat>
            <c:numRef>
              <c:f>'เขต 4'!$I$187:$I$191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4'!$L$187:$L$191</c:f>
              <c:numCache>
                <c:formatCode>0.00</c:formatCode>
                <c:ptCount val="5"/>
                <c:pt idx="0">
                  <c:v>46.210720887245841</c:v>
                </c:pt>
                <c:pt idx="1">
                  <c:v>33.940216732526906</c:v>
                </c:pt>
                <c:pt idx="2">
                  <c:v>66.945606694560695</c:v>
                </c:pt>
                <c:pt idx="3">
                  <c:v>91.831802803286408</c:v>
                </c:pt>
                <c:pt idx="4">
                  <c:v>79.748670855485614</c:v>
                </c:pt>
              </c:numCache>
            </c:numRef>
          </c:val>
        </c:ser>
        <c:ser>
          <c:idx val="3"/>
          <c:order val="3"/>
          <c:tx>
            <c:strRef>
              <c:f>'เขต 4'!$M$186</c:f>
              <c:strCache>
                <c:ptCount val="1"/>
                <c:pt idx="0">
                  <c:v>ท่าเรื่อ</c:v>
                </c:pt>
              </c:strCache>
            </c:strRef>
          </c:tx>
          <c:cat>
            <c:numRef>
              <c:f>'เขต 4'!$I$187:$I$191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4'!$M$187:$M$191</c:f>
              <c:numCache>
                <c:formatCode>0.00</c:formatCode>
                <c:ptCount val="5"/>
                <c:pt idx="0">
                  <c:v>12.589965797259572</c:v>
                </c:pt>
                <c:pt idx="1">
                  <c:v>18.867528982620886</c:v>
                </c:pt>
                <c:pt idx="2">
                  <c:v>35.413715523706344</c:v>
                </c:pt>
                <c:pt idx="3">
                  <c:v>12.607425773780758</c:v>
                </c:pt>
                <c:pt idx="4">
                  <c:v>8.4049505158538373</c:v>
                </c:pt>
              </c:numCache>
            </c:numRef>
          </c:val>
        </c:ser>
        <c:marker val="1"/>
        <c:axId val="114314240"/>
        <c:axId val="114324224"/>
      </c:lineChart>
      <c:catAx>
        <c:axId val="1143142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14324224"/>
        <c:crosses val="autoZero"/>
        <c:auto val="1"/>
        <c:lblAlgn val="ctr"/>
        <c:lblOffset val="100"/>
      </c:catAx>
      <c:valAx>
        <c:axId val="114324224"/>
        <c:scaling>
          <c:orientation val="minMax"/>
          <c:max val="250"/>
        </c:scaling>
        <c:axPos val="l"/>
        <c:numFmt formatCode="General" sourceLinked="0"/>
        <c:tickLblPos val="nextTo"/>
        <c:txPr>
          <a:bodyPr/>
          <a:lstStyle/>
          <a:p>
            <a:pPr>
              <a:defRPr sz="1200" b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14314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09732687653461"/>
          <c:y val="0.10961538316090259"/>
          <c:w val="0.2709862302881379"/>
          <c:h val="0.49260724579915038"/>
        </c:manualLayout>
      </c:layout>
      <c:txPr>
        <a:bodyPr/>
        <a:lstStyle/>
        <a:p>
          <a:pPr>
            <a:defRPr sz="12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158197578229546"/>
          <c:y val="0.1522825226637983"/>
          <c:w val="0.57242481032375037"/>
          <c:h val="0.676545367541867"/>
        </c:manualLayout>
      </c:layout>
      <c:lineChart>
        <c:grouping val="standard"/>
        <c:ser>
          <c:idx val="0"/>
          <c:order val="0"/>
          <c:tx>
            <c:strRef>
              <c:f>'เขต 4'!$J$193</c:f>
              <c:strCache>
                <c:ptCount val="1"/>
                <c:pt idx="0">
                  <c:v>บางไทร</c:v>
                </c:pt>
              </c:strCache>
            </c:strRef>
          </c:tx>
          <c:cat>
            <c:numRef>
              <c:f>'เขต 4'!$I$194:$I$198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4'!$J$194:$J$198</c:f>
              <c:numCache>
                <c:formatCode>0.00</c:formatCode>
                <c:ptCount val="5"/>
                <c:pt idx="0">
                  <c:v>60.207285081494845</c:v>
                </c:pt>
                <c:pt idx="1">
                  <c:v>27.780745806175805</c:v>
                </c:pt>
                <c:pt idx="2">
                  <c:v>77.79810340839812</c:v>
                </c:pt>
                <c:pt idx="3">
                  <c:v>14.769490452579401</c:v>
                </c:pt>
                <c:pt idx="4">
                  <c:v>67.517670640363107</c:v>
                </c:pt>
              </c:numCache>
            </c:numRef>
          </c:val>
        </c:ser>
        <c:ser>
          <c:idx val="1"/>
          <c:order val="1"/>
          <c:tx>
            <c:strRef>
              <c:f>'เขต 4'!$K$193</c:f>
              <c:strCache>
                <c:ptCount val="1"/>
                <c:pt idx="0">
                  <c:v>บางซ้าย</c:v>
                </c:pt>
              </c:strCache>
            </c:strRef>
          </c:tx>
          <c:cat>
            <c:numRef>
              <c:f>'เขต 4'!$I$194:$I$198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4'!$K$194:$K$198</c:f>
              <c:numCache>
                <c:formatCode>0.00</c:formatCode>
                <c:ptCount val="5"/>
                <c:pt idx="0">
                  <c:v>35.745289281519675</c:v>
                </c:pt>
                <c:pt idx="1">
                  <c:v>35.540211210398049</c:v>
                </c:pt>
                <c:pt idx="2">
                  <c:v>15.054195102368528</c:v>
                </c:pt>
                <c:pt idx="3">
                  <c:v>15.317845289762571</c:v>
                </c:pt>
                <c:pt idx="4">
                  <c:v>45.95353586928772</c:v>
                </c:pt>
              </c:numCache>
            </c:numRef>
          </c:val>
        </c:ser>
        <c:ser>
          <c:idx val="2"/>
          <c:order val="2"/>
          <c:tx>
            <c:strRef>
              <c:f>'เขต 4'!$L$193</c:f>
              <c:strCache>
                <c:ptCount val="1"/>
                <c:pt idx="0">
                  <c:v>บางประอิน</c:v>
                </c:pt>
              </c:strCache>
            </c:strRef>
          </c:tx>
          <c:cat>
            <c:numRef>
              <c:f>'เขต 4'!$I$194:$I$198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4'!$L$194:$L$198</c:f>
              <c:numCache>
                <c:formatCode>0.00</c:formatCode>
                <c:ptCount val="5"/>
                <c:pt idx="0">
                  <c:v>103.42112376452901</c:v>
                </c:pt>
                <c:pt idx="1">
                  <c:v>107.65482463595671</c:v>
                </c:pt>
                <c:pt idx="2">
                  <c:v>113.25409284592958</c:v>
                </c:pt>
                <c:pt idx="3">
                  <c:v>47.482378761659554</c:v>
                </c:pt>
                <c:pt idx="4">
                  <c:v>147.72295614738547</c:v>
                </c:pt>
              </c:numCache>
            </c:numRef>
          </c:val>
        </c:ser>
        <c:ser>
          <c:idx val="3"/>
          <c:order val="3"/>
          <c:tx>
            <c:strRef>
              <c:f>'เขต 4'!$M$193</c:f>
              <c:strCache>
                <c:ptCount val="1"/>
                <c:pt idx="0">
                  <c:v>ผักไห่</c:v>
                </c:pt>
              </c:strCache>
            </c:strRef>
          </c:tx>
          <c:cat>
            <c:numRef>
              <c:f>'เขต 4'!$I$194:$I$198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4'!$M$194:$M$198</c:f>
              <c:numCache>
                <c:formatCode>0.00</c:formatCode>
                <c:ptCount val="5"/>
                <c:pt idx="0">
                  <c:v>2.349900129244503</c:v>
                </c:pt>
                <c:pt idx="1">
                  <c:v>7.0455612963832781</c:v>
                </c:pt>
                <c:pt idx="2">
                  <c:v>2.3615539024678238</c:v>
                </c:pt>
                <c:pt idx="3">
                  <c:v>4.7446207861836758</c:v>
                </c:pt>
                <c:pt idx="4">
                  <c:v>73.541622185846947</c:v>
                </c:pt>
              </c:numCache>
            </c:numRef>
          </c:val>
        </c:ser>
        <c:marker val="1"/>
        <c:axId val="46770432"/>
        <c:axId val="46829568"/>
      </c:lineChart>
      <c:catAx>
        <c:axId val="46770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6829568"/>
        <c:crosses val="autoZero"/>
        <c:auto val="1"/>
        <c:lblAlgn val="ctr"/>
        <c:lblOffset val="100"/>
      </c:catAx>
      <c:valAx>
        <c:axId val="46829568"/>
        <c:scaling>
          <c:orientation val="minMax"/>
          <c:max val="250"/>
        </c:scaling>
        <c:axPos val="l"/>
        <c:numFmt formatCode="General" sourceLinked="0"/>
        <c:tickLblPos val="nextTo"/>
        <c:txPr>
          <a:bodyPr/>
          <a:lstStyle/>
          <a:p>
            <a:pPr>
              <a:defRPr sz="1200" b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6770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01689206672671"/>
          <c:y val="8.6383265535916687E-2"/>
          <c:w val="0.26359590368866542"/>
          <c:h val="0.58498419896537557"/>
        </c:manualLayout>
      </c:layout>
      <c:txPr>
        <a:bodyPr/>
        <a:lstStyle/>
        <a:p>
          <a:pPr>
            <a:defRPr sz="12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7855303039272187E-2"/>
          <c:y val="0.14340267084744845"/>
          <c:w val="0.49106061678940838"/>
          <c:h val="0.69266496822419465"/>
        </c:manualLayout>
      </c:layout>
      <c:lineChart>
        <c:grouping val="standard"/>
        <c:ser>
          <c:idx val="0"/>
          <c:order val="0"/>
          <c:tx>
            <c:strRef>
              <c:f>'เขต 4'!$J$206</c:f>
              <c:strCache>
                <c:ptCount val="1"/>
                <c:pt idx="0">
                  <c:v>นครหลวง</c:v>
                </c:pt>
              </c:strCache>
            </c:strRef>
          </c:tx>
          <c:cat>
            <c:numRef>
              <c:f>'เขต 4'!$I$207:$I$211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4'!$J$207:$J$211</c:f>
              <c:numCache>
                <c:formatCode>0.00</c:formatCode>
                <c:ptCount val="5"/>
                <c:pt idx="0">
                  <c:v>19.952114924181924</c:v>
                </c:pt>
                <c:pt idx="1">
                  <c:v>47.696537792492002</c:v>
                </c:pt>
                <c:pt idx="2">
                  <c:v>44.262476485559368</c:v>
                </c:pt>
                <c:pt idx="3">
                  <c:v>35.875924494977355</c:v>
                </c:pt>
                <c:pt idx="4">
                  <c:v>49.674356993045592</c:v>
                </c:pt>
              </c:numCache>
            </c:numRef>
          </c:val>
        </c:ser>
        <c:ser>
          <c:idx val="1"/>
          <c:order val="1"/>
          <c:tx>
            <c:strRef>
              <c:f>'เขต 4'!$K$206</c:f>
              <c:strCache>
                <c:ptCount val="1"/>
                <c:pt idx="0">
                  <c:v>ภาชี</c:v>
                </c:pt>
              </c:strCache>
            </c:strRef>
          </c:tx>
          <c:cat>
            <c:numRef>
              <c:f>'เขต 4'!$I$207:$I$211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4'!$K$207:$K$211</c:f>
              <c:numCache>
                <c:formatCode>0.00</c:formatCode>
                <c:ptCount val="5"/>
                <c:pt idx="0">
                  <c:v>19.732298483901729</c:v>
                </c:pt>
                <c:pt idx="1">
                  <c:v>58.840835539864599</c:v>
                </c:pt>
                <c:pt idx="2">
                  <c:v>35.61945469852995</c:v>
                </c:pt>
                <c:pt idx="3">
                  <c:v>45.482602904389068</c:v>
                </c:pt>
                <c:pt idx="4">
                  <c:v>48.731360254702544</c:v>
                </c:pt>
              </c:numCache>
            </c:numRef>
          </c:val>
        </c:ser>
        <c:ser>
          <c:idx val="2"/>
          <c:order val="2"/>
          <c:tx>
            <c:strRef>
              <c:f>'เขต 4'!$L$206</c:f>
              <c:strCache>
                <c:ptCount val="1"/>
                <c:pt idx="0">
                  <c:v>ลาดบัวหลวง</c:v>
                </c:pt>
              </c:strCache>
            </c:strRef>
          </c:tx>
          <c:cat>
            <c:numRef>
              <c:f>'เขต 4'!$I$207:$I$211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4'!$L$207:$L$211</c:f>
              <c:numCache>
                <c:formatCode>0.00</c:formatCode>
                <c:ptCount val="5"/>
                <c:pt idx="0">
                  <c:v>24.234590839324635</c:v>
                </c:pt>
                <c:pt idx="1">
                  <c:v>5.3435930319546934</c:v>
                </c:pt>
                <c:pt idx="2">
                  <c:v>55.689623166883244</c:v>
                </c:pt>
                <c:pt idx="3">
                  <c:v>94.749309119620989</c:v>
                </c:pt>
                <c:pt idx="4">
                  <c:v>157.91551519936769</c:v>
                </c:pt>
              </c:numCache>
            </c:numRef>
          </c:val>
        </c:ser>
        <c:ser>
          <c:idx val="3"/>
          <c:order val="3"/>
          <c:tx>
            <c:strRef>
              <c:f>'เขต 4'!$M$206</c:f>
              <c:strCache>
                <c:ptCount val="1"/>
                <c:pt idx="0">
                  <c:v>วังน้อย</c:v>
                </c:pt>
              </c:strCache>
            </c:strRef>
          </c:tx>
          <c:cat>
            <c:numRef>
              <c:f>'เขต 4'!$I$207:$I$211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4'!$M$207:$M$211</c:f>
              <c:numCache>
                <c:formatCode>0.00</c:formatCode>
                <c:ptCount val="5"/>
                <c:pt idx="0">
                  <c:v>97.024579560155246</c:v>
                </c:pt>
                <c:pt idx="1">
                  <c:v>34.578666466210507</c:v>
                </c:pt>
                <c:pt idx="2">
                  <c:v>96.320554806395648</c:v>
                </c:pt>
                <c:pt idx="3">
                  <c:v>53.783760211646268</c:v>
                </c:pt>
                <c:pt idx="4">
                  <c:v>154.08320493066256</c:v>
                </c:pt>
              </c:numCache>
            </c:numRef>
          </c:val>
        </c:ser>
        <c:marker val="1"/>
        <c:axId val="45848064"/>
        <c:axId val="45849600"/>
      </c:lineChart>
      <c:catAx>
        <c:axId val="45848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5849600"/>
        <c:crosses val="autoZero"/>
        <c:auto val="1"/>
        <c:lblAlgn val="ctr"/>
        <c:lblOffset val="100"/>
      </c:catAx>
      <c:valAx>
        <c:axId val="45849600"/>
        <c:scaling>
          <c:orientation val="minMax"/>
          <c:max val="250"/>
        </c:scaling>
        <c:axPos val="l"/>
        <c:numFmt formatCode="General" sourceLinked="0"/>
        <c:tickLblPos val="nextTo"/>
        <c:txPr>
          <a:bodyPr/>
          <a:lstStyle/>
          <a:p>
            <a:pPr>
              <a:defRPr sz="1200" b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584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79250893026953"/>
          <c:y val="0.17146736630764753"/>
          <c:w val="0.32318631263192982"/>
          <c:h val="0.53516135870065096"/>
        </c:manualLayout>
      </c:layout>
      <c:txPr>
        <a:bodyPr/>
        <a:lstStyle/>
        <a:p>
          <a:pPr>
            <a:defRPr sz="12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>
        <c:manualLayout>
          <c:layoutTarget val="inner"/>
          <c:xMode val="edge"/>
          <c:yMode val="edge"/>
          <c:x val="8.8221003060538025E-2"/>
          <c:y val="0.14675821010178627"/>
          <c:w val="0.57769957455679166"/>
          <c:h val="0.66077907944433956"/>
        </c:manualLayout>
      </c:layout>
      <c:lineChart>
        <c:grouping val="standard"/>
        <c:ser>
          <c:idx val="0"/>
          <c:order val="0"/>
          <c:tx>
            <c:strRef>
              <c:f>'เขต 4'!$R$186</c:f>
              <c:strCache>
                <c:ptCount val="1"/>
                <c:pt idx="0">
                  <c:v>พระนครศรีอยุธยา</c:v>
                </c:pt>
              </c:strCache>
            </c:strRef>
          </c:tx>
          <c:cat>
            <c:numRef>
              <c:f>'เขต 4'!$Q$187:$Q$191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4'!$R$187:$R$191</c:f>
              <c:numCache>
                <c:formatCode>0.00</c:formatCode>
                <c:ptCount val="5"/>
                <c:pt idx="0">
                  <c:v>147.36628143330043</c:v>
                </c:pt>
                <c:pt idx="1">
                  <c:v>194.78411427334677</c:v>
                </c:pt>
                <c:pt idx="2">
                  <c:v>193.52695657197324</c:v>
                </c:pt>
                <c:pt idx="3">
                  <c:v>234.90653870944638</c:v>
                </c:pt>
                <c:pt idx="4">
                  <c:v>138.93862350497739</c:v>
                </c:pt>
              </c:numCache>
            </c:numRef>
          </c:val>
        </c:ser>
        <c:ser>
          <c:idx val="1"/>
          <c:order val="1"/>
          <c:tx>
            <c:strRef>
              <c:f>'เขต 4'!$S$186</c:f>
              <c:strCache>
                <c:ptCount val="1"/>
                <c:pt idx="0">
                  <c:v>อุทัย</c:v>
                </c:pt>
              </c:strCache>
            </c:strRef>
          </c:tx>
          <c:cat>
            <c:numRef>
              <c:f>'เขต 4'!$Q$187:$Q$191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4'!$S$187:$S$191</c:f>
              <c:numCache>
                <c:formatCode>0.00</c:formatCode>
                <c:ptCount val="5"/>
                <c:pt idx="0">
                  <c:v>36.054713027018494</c:v>
                </c:pt>
                <c:pt idx="1">
                  <c:v>69.803459633968117</c:v>
                </c:pt>
                <c:pt idx="2">
                  <c:v>81.431479695703501</c:v>
                </c:pt>
                <c:pt idx="3">
                  <c:v>50.157788041547327</c:v>
                </c:pt>
                <c:pt idx="4">
                  <c:v>45.977972371418396</c:v>
                </c:pt>
              </c:numCache>
            </c:numRef>
          </c:val>
        </c:ser>
        <c:ser>
          <c:idx val="2"/>
          <c:order val="2"/>
          <c:tx>
            <c:strRef>
              <c:f>'เขต 4'!$T$186</c:f>
              <c:strCache>
                <c:ptCount val="1"/>
                <c:pt idx="0">
                  <c:v>มหาราช</c:v>
                </c:pt>
              </c:strCache>
            </c:strRef>
          </c:tx>
          <c:cat>
            <c:numRef>
              <c:f>'เขต 4'!$Q$187:$Q$191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4'!$T$187:$T$191</c:f>
              <c:numCache>
                <c:formatCode>0.00</c:formatCode>
                <c:ptCount val="5"/>
                <c:pt idx="0">
                  <c:v>29.799914857386124</c:v>
                </c:pt>
                <c:pt idx="1">
                  <c:v>17.058296729071603</c:v>
                </c:pt>
                <c:pt idx="2">
                  <c:v>76.775431861804094</c:v>
                </c:pt>
                <c:pt idx="3">
                  <c:v>123.30980525554894</c:v>
                </c:pt>
                <c:pt idx="4">
                  <c:v>34.016498001530742</c:v>
                </c:pt>
              </c:numCache>
            </c:numRef>
          </c:val>
        </c:ser>
        <c:ser>
          <c:idx val="3"/>
          <c:order val="3"/>
          <c:tx>
            <c:strRef>
              <c:f>'เขต 4'!$U$186</c:f>
              <c:strCache>
                <c:ptCount val="1"/>
                <c:pt idx="0">
                  <c:v>บ้านแพรก</c:v>
                </c:pt>
              </c:strCache>
            </c:strRef>
          </c:tx>
          <c:cat>
            <c:numRef>
              <c:f>'เขต 4'!$Q$187:$Q$191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'เขต 4'!$U$187:$U$191</c:f>
              <c:numCache>
                <c:formatCode>0.00</c:formatCode>
                <c:ptCount val="5"/>
                <c:pt idx="0">
                  <c:v>132.49420337860221</c:v>
                </c:pt>
                <c:pt idx="1">
                  <c:v>121.05205238252432</c:v>
                </c:pt>
                <c:pt idx="2">
                  <c:v>142.37213886759426</c:v>
                </c:pt>
                <c:pt idx="3">
                  <c:v>66.430469441984144</c:v>
                </c:pt>
                <c:pt idx="4">
                  <c:v>66.430469441984144</c:v>
                </c:pt>
              </c:numCache>
            </c:numRef>
          </c:val>
        </c:ser>
        <c:marker val="1"/>
        <c:axId val="90100480"/>
        <c:axId val="90102016"/>
      </c:lineChart>
      <c:catAx>
        <c:axId val="90100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th-TH"/>
          </a:p>
        </c:txPr>
        <c:crossAx val="90102016"/>
        <c:crosses val="autoZero"/>
        <c:auto val="1"/>
        <c:lblAlgn val="ctr"/>
        <c:lblOffset val="100"/>
      </c:catAx>
      <c:valAx>
        <c:axId val="9010201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th-TH"/>
          </a:p>
        </c:txPr>
        <c:crossAx val="90100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09926934368035"/>
          <c:y val="9.5723065104667035E-2"/>
          <c:w val="0.34207013164512118"/>
          <c:h val="0.50774086166058596"/>
        </c:manualLayout>
      </c:layout>
      <c:txPr>
        <a:bodyPr/>
        <a:lstStyle/>
        <a:p>
          <a:pPr>
            <a:defRPr sz="1200" b="1"/>
          </a:pPr>
          <a:endParaRPr lang="th-TH"/>
        </a:p>
      </c:txPr>
    </c:legend>
    <c:plotVisOnly val="1"/>
  </c:chart>
  <c:txPr>
    <a:bodyPr/>
    <a:lstStyle/>
    <a:p>
      <a:pPr>
        <a:defRPr sz="1400"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023981523885487"/>
          <c:y val="0.14399314668999799"/>
          <c:w val="0.73224839482263759"/>
          <c:h val="0.63959120729397256"/>
        </c:manualLayout>
      </c:layout>
      <c:lineChart>
        <c:grouping val="standard"/>
        <c:ser>
          <c:idx val="0"/>
          <c:order val="0"/>
          <c:tx>
            <c:strRef>
              <c:f>อยุธยา!$L$57</c:f>
              <c:strCache>
                <c:ptCount val="1"/>
                <c:pt idx="0">
                  <c:v>0-4 ปี</c:v>
                </c:pt>
              </c:strCache>
            </c:strRef>
          </c:tx>
          <c:cat>
            <c:numRef>
              <c:f>อยุธยา!$K$58:$K$62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อยุธยา!$L$58:$L$62</c:f>
              <c:numCache>
                <c:formatCode>0.00</c:formatCode>
                <c:ptCount val="5"/>
                <c:pt idx="0">
                  <c:v>35.512043112491504</c:v>
                </c:pt>
                <c:pt idx="1">
                  <c:v>27.431368486480913</c:v>
                </c:pt>
                <c:pt idx="2">
                  <c:v>60.334210691232563</c:v>
                </c:pt>
                <c:pt idx="3">
                  <c:v>44.173879901753196</c:v>
                </c:pt>
                <c:pt idx="4">
                  <c:v>38.821715931227239</c:v>
                </c:pt>
              </c:numCache>
            </c:numRef>
          </c:val>
        </c:ser>
        <c:ser>
          <c:idx val="1"/>
          <c:order val="1"/>
          <c:tx>
            <c:strRef>
              <c:f>อยุธยา!$M$57</c:f>
              <c:strCache>
                <c:ptCount val="1"/>
                <c:pt idx="0">
                  <c:v>5-9ปี</c:v>
                </c:pt>
              </c:strCache>
            </c:strRef>
          </c:tx>
          <c:cat>
            <c:numRef>
              <c:f>อยุธยา!$K$58:$K$62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อยุธยา!$M$58:$M$62</c:f>
              <c:numCache>
                <c:formatCode>0.00</c:formatCode>
                <c:ptCount val="5"/>
                <c:pt idx="0">
                  <c:v>102.01403749037074</c:v>
                </c:pt>
                <c:pt idx="1">
                  <c:v>154.62899514190738</c:v>
                </c:pt>
                <c:pt idx="2">
                  <c:v>125.75420839773858</c:v>
                </c:pt>
                <c:pt idx="3">
                  <c:v>169.83671757006209</c:v>
                </c:pt>
                <c:pt idx="4">
                  <c:v>150.8600436314818</c:v>
                </c:pt>
              </c:numCache>
            </c:numRef>
          </c:val>
        </c:ser>
        <c:ser>
          <c:idx val="2"/>
          <c:order val="2"/>
          <c:tx>
            <c:strRef>
              <c:f>อยุธยา!$N$57</c:f>
              <c:strCache>
                <c:ptCount val="1"/>
                <c:pt idx="0">
                  <c:v>10-14 ปี</c:v>
                </c:pt>
              </c:strCache>
            </c:strRef>
          </c:tx>
          <c:cat>
            <c:numRef>
              <c:f>อยุธยา!$K$58:$K$62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อยุธยา!$N$58:$N$62</c:f>
              <c:numCache>
                <c:formatCode>0.00</c:formatCode>
                <c:ptCount val="5"/>
                <c:pt idx="0">
                  <c:v>224.08757783369785</c:v>
                </c:pt>
                <c:pt idx="1">
                  <c:v>214.20988777676644</c:v>
                </c:pt>
                <c:pt idx="2">
                  <c:v>266.24068157614482</c:v>
                </c:pt>
                <c:pt idx="3">
                  <c:v>241.13270542651614</c:v>
                </c:pt>
                <c:pt idx="4">
                  <c:v>282.35197131139097</c:v>
                </c:pt>
              </c:numCache>
            </c:numRef>
          </c:val>
        </c:ser>
        <c:ser>
          <c:idx val="3"/>
          <c:order val="3"/>
          <c:tx>
            <c:strRef>
              <c:f>อยุธยา!$O$57</c:f>
              <c:strCache>
                <c:ptCount val="1"/>
                <c:pt idx="0">
                  <c:v>15-24 ปี</c:v>
                </c:pt>
              </c:strCache>
            </c:strRef>
          </c:tx>
          <c:cat>
            <c:numRef>
              <c:f>อยุธยา!$K$58:$K$62</c:f>
              <c:numCache>
                <c:formatCode>General</c:formatCode>
                <c:ptCount val="5"/>
                <c:pt idx="0">
                  <c:v>2552</c:v>
                </c:pt>
                <c:pt idx="1">
                  <c:v>2553</c:v>
                </c:pt>
                <c:pt idx="2">
                  <c:v>2554</c:v>
                </c:pt>
                <c:pt idx="3">
                  <c:v>2555</c:v>
                </c:pt>
                <c:pt idx="4">
                  <c:v>2556</c:v>
                </c:pt>
              </c:numCache>
            </c:numRef>
          </c:cat>
          <c:val>
            <c:numRef>
              <c:f>อยุธยา!$O$58:$O$62</c:f>
              <c:numCache>
                <c:formatCode>0.00</c:formatCode>
                <c:ptCount val="5"/>
                <c:pt idx="0">
                  <c:v>164.47837537197782</c:v>
                </c:pt>
                <c:pt idx="1">
                  <c:v>200.25693342401573</c:v>
                </c:pt>
                <c:pt idx="2">
                  <c:v>211.82270626938981</c:v>
                </c:pt>
                <c:pt idx="3">
                  <c:v>207.63619172977602</c:v>
                </c:pt>
                <c:pt idx="4">
                  <c:v>215.05177000583981</c:v>
                </c:pt>
              </c:numCache>
            </c:numRef>
          </c:val>
        </c:ser>
        <c:marker val="1"/>
        <c:axId val="114413952"/>
        <c:axId val="114415488"/>
      </c:lineChart>
      <c:catAx>
        <c:axId val="114413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14415488"/>
        <c:crosses val="autoZero"/>
        <c:auto val="1"/>
        <c:lblAlgn val="ctr"/>
        <c:lblOffset val="100"/>
      </c:catAx>
      <c:valAx>
        <c:axId val="114415488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1441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721701063164491"/>
          <c:y val="0.88349154272382624"/>
          <c:w val="0.75590661052888186"/>
          <c:h val="0.1126465441819776"/>
        </c:manualLayout>
      </c:layout>
      <c:txPr>
        <a:bodyPr/>
        <a:lstStyle/>
        <a:p>
          <a:pPr>
            <a:defRPr sz="12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0.17204</cdr:x>
      <cdr:y>0.10638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914360" cy="333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อัตรา</a:t>
          </a:r>
          <a:r>
            <a:rPr lang="en-US" sz="1600" b="1" dirty="0">
              <a:latin typeface="Tahoma" pitchFamily="34" charset="0"/>
              <a:ea typeface="Tahoma" pitchFamily="34" charset="0"/>
              <a:cs typeface="Tahoma" pitchFamily="34" charset="0"/>
            </a:rPr>
            <a:t>/</a:t>
          </a:r>
          <a:r>
            <a:rPr lang="th-TH" sz="1600" b="1" dirty="0">
              <a:latin typeface="Tahoma" pitchFamily="34" charset="0"/>
              <a:ea typeface="Tahoma" pitchFamily="34" charset="0"/>
              <a:cs typeface="Tahoma" pitchFamily="34" charset="0"/>
            </a:rPr>
            <a:t>แสน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0.30851</cdr:x>
      <cdr:y>0.06839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140" y="0"/>
          <a:ext cx="1399205" cy="31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th-TH" sz="1400" b="1" dirty="0">
              <a:latin typeface="Tahoma" pitchFamily="34" charset="0"/>
              <a:ea typeface="Tahoma" pitchFamily="34" charset="0"/>
              <a:cs typeface="Tahoma" pitchFamily="34" charset="0"/>
            </a:rPr>
            <a:t>อัตรา</a:t>
          </a:r>
          <a:r>
            <a:rPr lang="en-US" sz="1400" b="1" dirty="0">
              <a:latin typeface="Tahoma" pitchFamily="34" charset="0"/>
              <a:ea typeface="Tahoma" pitchFamily="34" charset="0"/>
              <a:cs typeface="Tahoma" pitchFamily="34" charset="0"/>
            </a:rPr>
            <a:t>/</a:t>
          </a:r>
          <a:r>
            <a:rPr lang="th-TH" sz="1400" b="1" dirty="0">
              <a:latin typeface="Tahoma" pitchFamily="34" charset="0"/>
              <a:ea typeface="Tahoma" pitchFamily="34" charset="0"/>
              <a:cs typeface="Tahoma" pitchFamily="34" charset="0"/>
            </a:rPr>
            <a:t>แสนคน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0.18233</cdr:x>
      <cdr:y>0.08314</cdr:y>
    </cdr:to>
    <cdr:sp macro="" textlink="">
      <cdr:nvSpPr>
        <cdr:cNvPr id="2" name="TextBox 18"/>
        <cdr:cNvSpPr txBox="1"/>
      </cdr:nvSpPr>
      <cdr:spPr>
        <a:xfrm xmlns:a="http://schemas.openxmlformats.org/drawingml/2006/main">
          <a:off x="0" y="0"/>
          <a:ext cx="147187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th-TH" sz="1600" b="1" dirty="0">
              <a:latin typeface="Tahoma" pitchFamily="34" charset="0"/>
              <a:ea typeface="Tahoma" pitchFamily="34" charset="0"/>
              <a:cs typeface="Tahoma" pitchFamily="34" charset="0"/>
            </a:rPr>
            <a:t>อัตรา/แสนคน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0.00481</cdr:x>
      <cdr:y>0.01418</cdr:y>
    </cdr:from>
    <cdr:to>
      <cdr:x>0.17593</cdr:x>
      <cdr:y>0.11621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517" y="57758"/>
          <a:ext cx="1405814" cy="4154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1600" b="1" dirty="0">
              <a:latin typeface="Tahoma" pitchFamily="34" charset="0"/>
              <a:ea typeface="Tahoma" pitchFamily="34" charset="0"/>
              <a:cs typeface="Tahoma" pitchFamily="34" charset="0"/>
            </a:rPr>
            <a:t>จำนวน (ราย)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0.03565</cdr:x>
      <cdr:y>0.01739</cdr:y>
    </cdr:from>
    <cdr:to>
      <cdr:x>0.20677</cdr:x>
      <cdr:y>0.12464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501" y="57151"/>
          <a:ext cx="91440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1600" b="1" dirty="0">
              <a:latin typeface="Tahoma" pitchFamily="34" charset="0"/>
              <a:ea typeface="Tahoma" pitchFamily="34" charset="0"/>
              <a:cs typeface="Tahoma" pitchFamily="34" charset="0"/>
            </a:rPr>
            <a:t>จำนวน (ราย)</a:t>
          </a:r>
        </a:p>
      </cdr:txBody>
    </cdr:sp>
  </cdr:relSizeAnchor>
  <cdr:relSizeAnchor xmlns:cdr="http://schemas.openxmlformats.org/drawingml/2006/chartDrawing">
    <cdr:from>
      <cdr:x>0.03565</cdr:x>
      <cdr:y>0.01739</cdr:y>
    </cdr:from>
    <cdr:to>
      <cdr:x>0.20677</cdr:x>
      <cdr:y>0.12464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0501" y="57151"/>
          <a:ext cx="91440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1600" b="1" dirty="0">
              <a:latin typeface="Tahoma" pitchFamily="34" charset="0"/>
              <a:ea typeface="Tahoma" pitchFamily="34" charset="0"/>
              <a:cs typeface="Tahoma" pitchFamily="34" charset="0"/>
            </a:rPr>
            <a:t>จำนวน (ราย)</a:t>
          </a:r>
        </a:p>
      </cdr:txBody>
    </cdr:sp>
  </cdr:relSizeAnchor>
  <cdr:relSizeAnchor xmlns:cdr="http://schemas.openxmlformats.org/drawingml/2006/chartDrawing">
    <cdr:from>
      <cdr:x>0.25217</cdr:x>
      <cdr:y>0</cdr:y>
    </cdr:from>
    <cdr:to>
      <cdr:x>0.25217</cdr:x>
      <cdr:y>0.96491</cdr:y>
    </cdr:to>
    <cdr:cxnSp macro="">
      <cdr:nvCxnSpPr>
        <cdr:cNvPr id="4" name="Straight Connector 3"/>
        <cdr:cNvCxnSpPr/>
      </cdr:nvCxnSpPr>
      <cdr:spPr>
        <a:xfrm xmlns:a="http://schemas.openxmlformats.org/drawingml/2006/main" rot="5400000">
          <a:off x="107163" y="1964539"/>
          <a:ext cx="3929078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rgbClr val="171EA9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0.42609</cdr:x>
      <cdr:y>0</cdr:y>
    </cdr:from>
    <cdr:to>
      <cdr:x>0.42609</cdr:x>
      <cdr:y>0.96491</cdr:y>
    </cdr:to>
    <cdr:cxnSp macro="">
      <cdr:nvCxnSpPr>
        <cdr:cNvPr id="5" name="Straight Connector 4"/>
        <cdr:cNvCxnSpPr/>
      </cdr:nvCxnSpPr>
      <cdr:spPr>
        <a:xfrm xmlns:a="http://schemas.openxmlformats.org/drawingml/2006/main" rot="5400000">
          <a:off x="1535923" y="1964539"/>
          <a:ext cx="3929078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rgbClr val="171EA9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0.93043</cdr:x>
      <cdr:y>0</cdr:y>
    </cdr:from>
    <cdr:to>
      <cdr:x>0.93043</cdr:x>
      <cdr:y>0.96491</cdr:y>
    </cdr:to>
    <cdr:cxnSp macro="">
      <cdr:nvCxnSpPr>
        <cdr:cNvPr id="6" name="Straight Connector 5"/>
        <cdr:cNvCxnSpPr/>
      </cdr:nvCxnSpPr>
      <cdr:spPr>
        <a:xfrm xmlns:a="http://schemas.openxmlformats.org/drawingml/2006/main" rot="5400000">
          <a:off x="5679327" y="1964539"/>
          <a:ext cx="3929078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rgbClr val="171EA9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0.17391</cdr:x>
      <cdr:y>0.1007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251520" y="-72008"/>
          <a:ext cx="726329" cy="266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1200" b="1" dirty="0">
              <a:latin typeface="Tahoma" pitchFamily="34" charset="0"/>
              <a:ea typeface="Tahoma" pitchFamily="34" charset="0"/>
              <a:cs typeface="Tahoma" pitchFamily="34" charset="0"/>
            </a:rPr>
            <a:t>อัตรา</a:t>
          </a:r>
          <a:r>
            <a:rPr lang="en-US" sz="1200" b="1" dirty="0">
              <a:latin typeface="Tahoma" pitchFamily="34" charset="0"/>
              <a:ea typeface="Tahoma" pitchFamily="34" charset="0"/>
              <a:cs typeface="Tahoma" pitchFamily="34" charset="0"/>
            </a:rPr>
            <a:t>/</a:t>
          </a:r>
          <a:r>
            <a:rPr lang="th-TH" sz="1200" b="1" dirty="0">
              <a:latin typeface="Tahoma" pitchFamily="34" charset="0"/>
              <a:ea typeface="Tahoma" pitchFamily="34" charset="0"/>
              <a:cs typeface="Tahoma" pitchFamily="34" charset="0"/>
            </a:rPr>
            <a:t>แสนคน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0.16961</cdr:x>
      <cdr:y>0.10272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214314" y="0"/>
          <a:ext cx="799690" cy="323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1200" b="1" dirty="0">
              <a:latin typeface="Tahoma" pitchFamily="34" charset="0"/>
              <a:ea typeface="Tahoma" pitchFamily="34" charset="0"/>
              <a:cs typeface="Tahoma" pitchFamily="34" charset="0"/>
            </a:rPr>
            <a:t>อัตรา</a:t>
          </a:r>
          <a:r>
            <a:rPr lang="en-US" sz="1200" b="1" dirty="0">
              <a:latin typeface="Tahoma" pitchFamily="34" charset="0"/>
              <a:ea typeface="Tahoma" pitchFamily="34" charset="0"/>
              <a:cs typeface="Tahoma" pitchFamily="34" charset="0"/>
            </a:rPr>
            <a:t>/</a:t>
          </a:r>
          <a:r>
            <a:rPr lang="th-TH" sz="1200" b="1" dirty="0">
              <a:latin typeface="Tahoma" pitchFamily="34" charset="0"/>
              <a:ea typeface="Tahoma" pitchFamily="34" charset="0"/>
              <a:cs typeface="Tahoma" pitchFamily="34" charset="0"/>
            </a:rPr>
            <a:t>แสนคน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0.07979</cdr:x>
      <cdr:y>0.02857</cdr:y>
    </cdr:from>
    <cdr:to>
      <cdr:x>0.2497</cdr:x>
      <cdr:y>0.1245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7190" y="71438"/>
          <a:ext cx="760647" cy="239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1200" b="1" dirty="0">
              <a:latin typeface="Tahoma" pitchFamily="34" charset="0"/>
              <a:ea typeface="Tahoma" pitchFamily="34" charset="0"/>
              <a:cs typeface="Tahoma" pitchFamily="34" charset="0"/>
            </a:rPr>
            <a:t>อัตรา</a:t>
          </a:r>
          <a:r>
            <a:rPr lang="en-US" sz="1200" b="1" dirty="0">
              <a:latin typeface="Tahoma" pitchFamily="34" charset="0"/>
              <a:ea typeface="Tahoma" pitchFamily="34" charset="0"/>
              <a:cs typeface="Tahoma" pitchFamily="34" charset="0"/>
            </a:rPr>
            <a:t>/</a:t>
          </a:r>
          <a:r>
            <a:rPr lang="th-TH" sz="1200" b="1" dirty="0">
              <a:latin typeface="Tahoma" pitchFamily="34" charset="0"/>
              <a:ea typeface="Tahoma" pitchFamily="34" charset="0"/>
              <a:cs typeface="Tahoma" pitchFamily="34" charset="0"/>
            </a:rPr>
            <a:t>แสนคน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0.17328</cdr:x>
      <cdr:y>0.10366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914393" cy="323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th-TH" sz="1200" b="1" dirty="0">
              <a:latin typeface="Tahoma" pitchFamily="34" charset="0"/>
              <a:ea typeface="Tahoma" pitchFamily="34" charset="0"/>
              <a:cs typeface="Tahoma" pitchFamily="34" charset="0"/>
            </a:rPr>
            <a:t>อัตรา</a:t>
          </a:r>
          <a:r>
            <a:rPr lang="en-US" sz="1200" b="1" dirty="0">
              <a:latin typeface="Tahoma" pitchFamily="34" charset="0"/>
              <a:ea typeface="Tahoma" pitchFamily="34" charset="0"/>
              <a:cs typeface="Tahoma" pitchFamily="34" charset="0"/>
            </a:rPr>
            <a:t>/</a:t>
          </a:r>
          <a:r>
            <a:rPr lang="th-TH" sz="1200" b="1" dirty="0">
              <a:latin typeface="Tahoma" pitchFamily="34" charset="0"/>
              <a:ea typeface="Tahoma" pitchFamily="34" charset="0"/>
              <a:cs typeface="Tahoma" pitchFamily="34" charset="0"/>
            </a:rPr>
            <a:t>แสนคน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0.00853</cdr:x>
      <cdr:y>0.01569</cdr:y>
    </cdr:from>
    <cdr:to>
      <cdr:x>0.2977</cdr:x>
      <cdr:y>0.09595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378" y="72008"/>
          <a:ext cx="1301436" cy="368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th-TH" sz="1400" b="1" dirty="0">
              <a:latin typeface="Tahoma" pitchFamily="34" charset="0"/>
              <a:ea typeface="Tahoma" pitchFamily="34" charset="0"/>
              <a:cs typeface="Tahoma" pitchFamily="34" charset="0"/>
            </a:rPr>
            <a:t>อัตรา</a:t>
          </a:r>
          <a:r>
            <a:rPr lang="en-US" sz="1400" b="1" dirty="0">
              <a:latin typeface="Tahoma" pitchFamily="34" charset="0"/>
              <a:ea typeface="Tahoma" pitchFamily="34" charset="0"/>
              <a:cs typeface="Tahoma" pitchFamily="34" charset="0"/>
            </a:rPr>
            <a:t>/</a:t>
          </a:r>
          <a:r>
            <a:rPr lang="th-TH" sz="1400" b="1" dirty="0">
              <a:latin typeface="Tahoma" pitchFamily="34" charset="0"/>
              <a:ea typeface="Tahoma" pitchFamily="34" charset="0"/>
              <a:cs typeface="Tahoma" pitchFamily="34" charset="0"/>
            </a:rPr>
            <a:t>แสนคน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AB280-2157-4E82-85D3-53A475D693E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B8F4C-6391-48E5-B348-6E3EE2193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24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err="1" smtClean="0"/>
              <a:t>สสจ</a:t>
            </a:r>
            <a:r>
              <a:rPr lang="th-TH" dirty="0" smtClean="0"/>
              <a:t>.เป็นผู้ลงฐานข้อมูล</a:t>
            </a:r>
            <a:r>
              <a:rPr lang="th-TH" baseline="0" dirty="0" smtClean="0"/>
              <a:t> และกำลังจะมอบหมายในเจ้าหน้าที่ระดับอำเภอ โดยจะจัดประชุมชี้แจงในวันที่ </a:t>
            </a:r>
            <a:r>
              <a:rPr lang="en-US" baseline="0" dirty="0" smtClean="0"/>
              <a:t>27 </a:t>
            </a:r>
            <a:r>
              <a:rPr lang="th-TH" baseline="0" dirty="0" smtClean="0"/>
              <a:t>ก.พ. </a:t>
            </a:r>
            <a:r>
              <a:rPr lang="en-US" baseline="0" dirty="0" smtClean="0"/>
              <a:t>57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B8F4C-6391-48E5-B348-6E3EE21934D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33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946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AAF356-2A32-4AD9-846A-BBE4C8696A82}" type="slidenum">
              <a:rPr lang="th-TH" smtClean="0"/>
              <a:pPr/>
              <a:t>11</a:t>
            </a:fld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946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AAF356-2A32-4AD9-846A-BBE4C8696A82}" type="slidenum">
              <a:rPr lang="th-TH" smtClean="0"/>
              <a:pPr/>
              <a:t>13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5D61D3-ED1E-443B-BB44-C180D61747B3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D81EA16-F961-4808-AD71-BFC2A2425D3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476672"/>
            <a:ext cx="8244407" cy="1800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ตัวชี้วัดปัญหาใน</a:t>
            </a:r>
            <a:r>
              <a:rPr lang="th-TH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 </a:t>
            </a:r>
            <a:r>
              <a:rPr lang="th-TH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เขต</a:t>
            </a:r>
            <a:r>
              <a:rPr lang="th-TH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บริการสุขภาพที่ </a:t>
            </a:r>
            <a:r>
              <a:rPr lang="th-TH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th-TH" sz="4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ชื่อเรื่อง 4"/>
          <p:cNvSpPr txBox="1">
            <a:spLocks/>
          </p:cNvSpPr>
          <p:nvPr/>
        </p:nvSpPr>
        <p:spPr>
          <a:xfrm>
            <a:off x="623019" y="3429000"/>
            <a:ext cx="8208912" cy="26642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dirty="0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251520" y="2780928"/>
            <a:ext cx="8201496" cy="2664296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 smtClean="0">
                <a:solidFill>
                  <a:schemeClr val="tx1"/>
                </a:solidFill>
              </a:rPr>
              <a:t>ระดับความสำเร็จของการดำเนินงานฐานข้อมูลอาหารปลอดภัยบนเว็บไซต์ </a:t>
            </a:r>
            <a:r>
              <a:rPr lang="en-US" b="1" dirty="0" smtClean="0">
                <a:solidFill>
                  <a:schemeClr val="tx1"/>
                </a:solidFill>
              </a:rPr>
              <a:t>Safe Food Safe Life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1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23528" y="0"/>
            <a:ext cx="8316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sz="16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จำนวนและอัตราป่วย โรคไข้เลือดออก รายอำเภอ </a:t>
            </a:r>
            <a:r>
              <a:rPr lang="th-TH" sz="1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จ.พระนครศรีอยุธยา </a:t>
            </a:r>
            <a:r>
              <a:rPr lang="th-TH" sz="16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พ.ศ.</a:t>
            </a:r>
            <a:r>
              <a:rPr lang="en-US" sz="16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2556, </a:t>
            </a:r>
            <a:r>
              <a:rPr lang="th-TH" sz="16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และรายสัปดาห์ พ.ศ.255</a:t>
            </a:r>
            <a:r>
              <a:rPr lang="en-US" sz="16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7 </a:t>
            </a:r>
            <a:endParaRPr lang="th-TH" sz="16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20" y="476672"/>
          <a:ext cx="8712968" cy="6328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815"/>
                <a:gridCol w="753823"/>
                <a:gridCol w="1098274"/>
                <a:gridCol w="951837"/>
                <a:gridCol w="1025055"/>
                <a:gridCol w="951837"/>
                <a:gridCol w="1098274"/>
                <a:gridCol w="1025053"/>
              </a:tblGrid>
              <a:tr h="358170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2556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จำนวนป่วยปี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 </a:t>
                      </a:r>
                      <a:r>
                        <a:rPr lang="th-TH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รายสัปดาห์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00457"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อัตราต่อแสน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สะสมแต่ต้นปี</a:t>
                      </a:r>
                      <a:endParaRPr lang="th-TH" sz="1400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wk4 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(26 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.-1 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Wk5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(2-8</a:t>
                      </a:r>
                      <a:r>
                        <a:rPr lang="en-US" sz="1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Wk6</a:t>
                      </a:r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9-15</a:t>
                      </a:r>
                      <a:r>
                        <a:rPr lang="en-US" sz="1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Wk7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(16-22</a:t>
                      </a:r>
                      <a:r>
                        <a:rPr lang="en-US" sz="1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th-TH" sz="1200" dirty="0" smtClean="0"/>
                    </a:p>
                  </a:txBody>
                  <a:tcPr/>
                </a:tc>
              </a:tr>
              <a:tr h="275798">
                <a:tc>
                  <a:txBody>
                    <a:bodyPr/>
                    <a:lstStyle/>
                    <a:p>
                      <a:pPr algn="l"/>
                      <a:r>
                        <a:rPr lang="th-TH" sz="1400" spc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พระนครศรีอยุธยา</a:t>
                      </a:r>
                      <a:endParaRPr lang="th-TH" sz="1400" spc="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138.94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59030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ท่าเรือ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262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นครหลวง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7502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บางไทร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734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บางบาล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43.46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5974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บางปะอิน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147.72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บางปะหัน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79.75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3272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ผักไห่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73.54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ภาชี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48.73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8170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ลาดบัวหลวง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157.92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5142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วังน้อย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154.08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58170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เสนา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9902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บางซ้าย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3134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อุทัย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4358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มหาราช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9598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บ้านแพรก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0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8170">
                <a:tc>
                  <a:txBody>
                    <a:bodyPr/>
                    <a:lstStyle/>
                    <a:p>
                      <a:pPr algn="l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รวมจังหวัด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724</a:t>
                      </a:r>
                      <a:endParaRPr lang="en-US" sz="105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91.92</a:t>
                      </a:r>
                      <a:endParaRPr lang="en-US" sz="105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171EA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</a:t>
                      </a:r>
                      <a:endParaRPr lang="th-TH" sz="1400" b="1" i="0" u="none" strike="noStrike" dirty="0">
                        <a:solidFill>
                          <a:srgbClr val="171EA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348928" y="106884"/>
            <a:ext cx="8424936" cy="882352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ctr">
              <a:defRPr/>
            </a:pP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+mj-ea"/>
                <a:cs typeface="Tahoma" pitchFamily="34" charset="0"/>
              </a:rPr>
              <a:t>มาตรการป้องกันควบคุมของจังหวัด</a:t>
            </a:r>
            <a:endParaRPr lang="th-TH" sz="3200" b="1" dirty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251520" y="1124744"/>
            <a:ext cx="864096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th-TH" sz="2600" dirty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สนับสนุนกิจกรรมการป้องกันควบคุมโรค</a:t>
            </a:r>
          </a:p>
          <a:p>
            <a:r>
              <a:rPr lang="th-TH" dirty="0">
                <a:latin typeface="Tahoma" pitchFamily="34" charset="0"/>
                <a:cs typeface="Tahoma" pitchFamily="34" charset="0"/>
              </a:rPr>
              <a:t>	</a:t>
            </a:r>
            <a:r>
              <a:rPr lang="th-TH" sz="2200" dirty="0">
                <a:latin typeface="Tahoma" pitchFamily="34" charset="0"/>
                <a:cs typeface="Tahoma" pitchFamily="34" charset="0"/>
              </a:rPr>
              <a:t>- จัดทำแนวทางฯ ชี้แจงเจ้าหน้าที่/ท้องถิ่น</a:t>
            </a:r>
          </a:p>
          <a:p>
            <a:r>
              <a:rPr lang="th-TH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th-TH" sz="2600" dirty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จัดระบบเฝ้าระวัง สอบสวน ควบคุมโรค</a:t>
            </a:r>
          </a:p>
          <a:p>
            <a:r>
              <a:rPr lang="th-TH" dirty="0">
                <a:latin typeface="Tahoma" pitchFamily="34" charset="0"/>
                <a:cs typeface="Tahoma" pitchFamily="34" charset="0"/>
              </a:rPr>
              <a:t>	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- แจ้ง</a:t>
            </a:r>
            <a:r>
              <a:rPr lang="th-TH" sz="2200" dirty="0">
                <a:latin typeface="Tahoma" pitchFamily="34" charset="0"/>
                <a:cs typeface="Tahoma" pitchFamily="34" charset="0"/>
              </a:rPr>
              <a:t>ข้อมูลทาง</a:t>
            </a:r>
            <a:r>
              <a:rPr lang="en-US" sz="2200" dirty="0">
                <a:latin typeface="Tahoma" pitchFamily="34" charset="0"/>
                <a:cs typeface="Tahoma" pitchFamily="34" charset="0"/>
              </a:rPr>
              <a:t> website 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ทันทีที่พบผู้ป่วย</a:t>
            </a:r>
            <a:endParaRPr lang="th-TH" sz="2200" dirty="0">
              <a:latin typeface="Tahoma" pitchFamily="34" charset="0"/>
              <a:cs typeface="Tahoma" pitchFamily="34" charset="0"/>
            </a:endParaRPr>
          </a:p>
          <a:p>
            <a:r>
              <a:rPr lang="th-TH" sz="2200" dirty="0">
                <a:latin typeface="Tahoma" pitchFamily="34" charset="0"/>
                <a:cs typeface="Tahoma" pitchFamily="34" charset="0"/>
              </a:rPr>
              <a:t>	- ควบคุมโรคภายใน </a:t>
            </a:r>
            <a:r>
              <a:rPr lang="en-US" sz="2200" dirty="0">
                <a:latin typeface="Tahoma" pitchFamily="34" charset="0"/>
                <a:cs typeface="Tahoma" pitchFamily="34" charset="0"/>
              </a:rPr>
              <a:t>24</a:t>
            </a:r>
            <a:r>
              <a:rPr lang="th-TH" sz="2200" dirty="0">
                <a:latin typeface="Tahoma" pitchFamily="34" charset="0"/>
                <a:cs typeface="Tahoma" pitchFamily="34" charset="0"/>
              </a:rPr>
              <a:t> ชม.(บ่าย/เที่ยงวันรุ่งขึ้น)</a:t>
            </a:r>
          </a:p>
          <a:p>
            <a:r>
              <a:rPr lang="th-TH" sz="2200" dirty="0">
                <a:latin typeface="Tahoma" pitchFamily="34" charset="0"/>
                <a:cs typeface="Tahoma" pitchFamily="34" charset="0"/>
              </a:rPr>
              <a:t>	- หยุดการระบาดใน </a:t>
            </a:r>
            <a:r>
              <a:rPr lang="en-US" sz="2200" dirty="0">
                <a:latin typeface="Tahoma" pitchFamily="34" charset="0"/>
                <a:cs typeface="Tahoma" pitchFamily="34" charset="0"/>
              </a:rPr>
              <a:t>28</a:t>
            </a:r>
            <a:r>
              <a:rPr lang="th-TH" sz="2200" dirty="0">
                <a:latin typeface="Tahoma" pitchFamily="34" charset="0"/>
                <a:cs typeface="Tahoma" pitchFamily="34" charset="0"/>
              </a:rPr>
              <a:t> วัน</a:t>
            </a:r>
          </a:p>
          <a:p>
            <a:r>
              <a:rPr lang="th-TH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th-TH" sz="2600" dirty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มาตรการป้องกัน</a:t>
            </a:r>
          </a:p>
          <a:p>
            <a:r>
              <a:rPr lang="th-TH" dirty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th-TH" sz="2200" dirty="0">
                <a:latin typeface="Tahoma" pitchFamily="34" charset="0"/>
                <a:cs typeface="Tahoma" pitchFamily="34" charset="0"/>
              </a:rPr>
              <a:t>- จัดสัปดาห์รณรงค์ทุก </a:t>
            </a:r>
            <a:r>
              <a:rPr lang="en-US" sz="22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เดือน (ธ.ค.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 มี.ค.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 มิ.ย.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 ก.ย.)</a:t>
            </a:r>
            <a:endParaRPr lang="th-TH" sz="2200" dirty="0">
              <a:latin typeface="Tahoma" pitchFamily="34" charset="0"/>
              <a:cs typeface="Tahoma" pitchFamily="34" charset="0"/>
            </a:endParaRPr>
          </a:p>
          <a:p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         - จดหมายเตือนพื้นที่เสี่ยง ปชส.กำจัดลูกน้ำ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5 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ป 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 ข</a:t>
            </a:r>
          </a:p>
          <a:p>
            <a:r>
              <a:rPr lang="th-TH" sz="2200" dirty="0" smtClean="0">
                <a:latin typeface="Tahoma" pitchFamily="34" charset="0"/>
                <a:cs typeface="Tahoma" pitchFamily="34" charset="0"/>
              </a:rPr>
              <a:t>	- สถานบริการปลอดลูกน้ำ</a:t>
            </a:r>
          </a:p>
          <a:p>
            <a:r>
              <a:rPr lang="th-TH" sz="2600" dirty="0" smtClean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4. </a:t>
            </a:r>
            <a:r>
              <a:rPr lang="th-TH" sz="2600" dirty="0" smtClean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นิเทศ ติดตาม กำกับ โดย</a:t>
            </a:r>
          </a:p>
          <a:p>
            <a:r>
              <a:rPr lang="th-TH" sz="2600" dirty="0" smtClean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- นำเสนอสถานการณ์โรคไข้เลือดออกในที่ประชุม กวป. ทุกเดือน</a:t>
            </a:r>
          </a:p>
          <a:p>
            <a:r>
              <a:rPr lang="th-TH" sz="2200" dirty="0" smtClean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- นิเทศ ติดตาม 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2 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ครั้ง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ปี (มี.ค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.,</a:t>
            </a:r>
            <a:r>
              <a:rPr lang="th-TH" sz="2200" dirty="0" smtClean="0">
                <a:latin typeface="Tahoma" pitchFamily="34" charset="0"/>
                <a:cs typeface="Tahoma" pitchFamily="34" charset="0"/>
              </a:rPr>
              <a:t> พ.ค.)</a:t>
            </a:r>
          </a:p>
          <a:p>
            <a:pPr lvl="0" eaLnBrk="0" hangingPunct="0"/>
            <a:r>
              <a:rPr lang="th-TH" sz="2200" dirty="0" smtClean="0">
                <a:latin typeface="Tahoma" pitchFamily="34" charset="0"/>
                <a:cs typeface="Tahoma" pitchFamily="34" charset="0"/>
              </a:rPr>
              <a:t>	- </a:t>
            </a: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อำเภอ/ตำบล สำรวจค่าดัชนีลูกน้ำยุงลาย ทุก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เดือน</a:t>
            </a:r>
            <a:endParaRPr lang="th-TH" sz="2200" dirty="0" smtClean="0">
              <a:solidFill>
                <a:srgbClr val="0000A4"/>
              </a:solidFill>
              <a:latin typeface="Tahoma" pitchFamily="34" charset="0"/>
              <a:cs typeface="Tahoma" pitchFamily="34" charset="0"/>
            </a:endParaRPr>
          </a:p>
          <a:p>
            <a:endParaRPr lang="th-TH" sz="2400" dirty="0" smtClean="0">
              <a:solidFill>
                <a:srgbClr val="0000A4"/>
              </a:solidFill>
              <a:latin typeface="Tahoma" pitchFamily="34" charset="0"/>
              <a:cs typeface="Tahoma" pitchFamily="34" charset="0"/>
            </a:endParaRPr>
          </a:p>
          <a:p>
            <a:endParaRPr lang="th-TH" dirty="0">
              <a:solidFill>
                <a:srgbClr val="0000A4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9"/>
          <p:cNvSpPr txBox="1">
            <a:spLocks noChangeArrowheads="1"/>
          </p:cNvSpPr>
          <p:nvPr/>
        </p:nvSpPr>
        <p:spPr bwMode="auto">
          <a:xfrm>
            <a:off x="611561" y="476250"/>
            <a:ext cx="8136904" cy="77210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tIns="108000" bIns="10800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ปัจจัยที่ส่งต่อความสำเร็จ</a:t>
            </a:r>
            <a:endParaRPr lang="th-TH" sz="3200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323528" y="1214438"/>
            <a:ext cx="8496944" cy="430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US" b="1" dirty="0" smtClean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b="1" dirty="0" smtClean="0">
                <a:solidFill>
                  <a:srgbClr val="171EA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ผู้บริหารให้ความสำคัญ และมีงบประมาณสนับสนุนจาก อปท. เพียงพอ</a:t>
            </a:r>
            <a:endParaRPr lang="th-TH" b="1" dirty="0">
              <a:solidFill>
                <a:srgbClr val="171EA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US" b="1" dirty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b="1" dirty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 เน้นกำจัดแหล่ง</a:t>
            </a:r>
            <a:r>
              <a:rPr lang="th-TH" b="1" dirty="0" smtClean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เพาะพันธุ์ยุงลาย อย่างต่อเนื่อง สำรวจ </a:t>
            </a:r>
            <a:r>
              <a:rPr lang="en-US" b="1" dirty="0" smtClean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HI CI</a:t>
            </a:r>
            <a:r>
              <a:rPr lang="th-TH" b="1" dirty="0" smtClean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 รายไตรมาส</a:t>
            </a:r>
            <a:endParaRPr lang="en-US" b="1" dirty="0">
              <a:solidFill>
                <a:srgbClr val="171EA9"/>
              </a:solidFill>
              <a:latin typeface="Tahoma" pitchFamily="34" charset="0"/>
              <a:cs typeface="Tahoma" pitchFamily="34" charset="0"/>
            </a:endParaRP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US" b="1" dirty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3.</a:t>
            </a:r>
            <a:r>
              <a:rPr lang="th-TH" b="1" dirty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b="1" dirty="0" smtClean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สนับสนุนให้พื้นที่คิดค้นนวัตกรรมใหม่ๆ เพื่อใช้ในการป้องกันควบคุมโรคในระดับชุมชน และมีการแลกเปลี่ยนเรียนรู้ ในเวทีการประชุมเครือข่าย อสม.</a:t>
            </a: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US" b="1" dirty="0" smtClean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4. </a:t>
            </a:r>
            <a:r>
              <a:rPr lang="th-TH" b="1" dirty="0" smtClean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ความเข้มแข็งของเครือข่าย </a:t>
            </a:r>
            <a:r>
              <a:rPr lang="en-US" b="1" dirty="0" smtClean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SRRT</a:t>
            </a:r>
            <a:r>
              <a:rPr lang="en-US" b="1" dirty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b="1" dirty="0" smtClean="0">
                <a:solidFill>
                  <a:srgbClr val="171EA9"/>
                </a:solidFill>
                <a:latin typeface="Tahoma" pitchFamily="34" charset="0"/>
                <a:cs typeface="Tahoma" pitchFamily="34" charset="0"/>
              </a:rPr>
              <a:t>ทุกระดับ</a:t>
            </a:r>
            <a:endParaRPr lang="en-US" b="1" dirty="0">
              <a:solidFill>
                <a:srgbClr val="171EA9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348928" y="106884"/>
            <a:ext cx="8424936" cy="882352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ctr">
              <a:defRPr/>
            </a:pP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+mj-ea"/>
                <a:cs typeface="Tahoma" pitchFamily="34" charset="0"/>
              </a:rPr>
              <a:t>ข้อเสนอเพื่อการป้องกันการแพร่ระบาด</a:t>
            </a:r>
            <a:endParaRPr lang="th-TH" sz="3200" b="1" dirty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251520" y="1341438"/>
            <a:ext cx="86409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rgbClr val="0000A4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dirty="0">
              <a:solidFill>
                <a:srgbClr val="0000A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228398"/>
            <a:ext cx="82809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การสอบสวนโรค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โดยเฉพาะอย่างยิ่งเมื่อพบผู้ป่วยเกิดขึ้นนอกฤดูกาลเกิดโรคไข้เลือดออก ต้องพยายามสอบสวนให้ทราบถึงขอบเขตของการเกิดโรค </a:t>
            </a:r>
            <a:r>
              <a:rPr lang="th-TH" sz="2400" dirty="0" smtClean="0">
                <a:solidFill>
                  <a:srgbClr val="171EA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(พื้นที่ สถานที่ ที่ผู้ป่วยมีประวัติเดินทางไปพักหรือไปทำกิจกรรมในช่วง </a:t>
            </a:r>
            <a:r>
              <a:rPr lang="en-US" sz="2400" dirty="0" smtClean="0">
                <a:solidFill>
                  <a:srgbClr val="171EA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1-2</a:t>
            </a:r>
            <a:r>
              <a:rPr lang="th-TH" sz="2400" dirty="0" smtClean="0">
                <a:solidFill>
                  <a:srgbClr val="171EA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สัปดาห์ก่อนเริ่ม</a:t>
            </a:r>
            <a:r>
              <a:rPr lang="th-TH" sz="2400" smtClean="0">
                <a:solidFill>
                  <a:srgbClr val="171EA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ป่วย ซึ่งแสดงถึงแหล่ง</a:t>
            </a:r>
            <a:r>
              <a:rPr lang="th-TH" sz="2400" dirty="0" smtClean="0">
                <a:solidFill>
                  <a:srgbClr val="171EA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รับเชื้อ)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ซึ่งจะนำไปสู่การกำหนดขอบเขตของพื้นที่ที่ต้องดำเนินการป้องกันควบคุมโรคไปพร้อม ๆ </a:t>
            </a:r>
            <a:r>
              <a:rPr lang="th-TH" smtClean="0">
                <a:latin typeface="Tahoma" pitchFamily="34" charset="0"/>
                <a:ea typeface="Tahoma" pitchFamily="34" charset="0"/>
                <a:cs typeface="Tahoma" pitchFamily="34" charset="0"/>
              </a:rPr>
              <a:t>กัน เพื่อเป็น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การตัดวงจรการแพร่ระบาดให้ได้ก่อนเข้าสู่ฤดูฝน 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0906734"/>
              </p:ext>
            </p:extLst>
          </p:nvPr>
        </p:nvGraphicFramePr>
        <p:xfrm>
          <a:off x="-1" y="44624"/>
          <a:ext cx="9144004" cy="681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3"/>
                <a:gridCol w="5904656"/>
                <a:gridCol w="1979715"/>
              </a:tblGrid>
              <a:tr h="1044911"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lang="th-TH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ผลการประเมิน</a:t>
                      </a:r>
                      <a:endParaRPr lang="th-TH" sz="28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007553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</a:t>
                      </a:r>
                      <a:r>
                        <a:rPr lang="en-US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</a:t>
                      </a:r>
                      <a:endParaRPr lang="th-TH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มีผู้รับผิดชอบเว็บไซต์ระดับอำเภอและจังหวัด</a:t>
                      </a:r>
                      <a:endParaRPr lang="th-TH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007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</a:t>
                      </a:r>
                      <a:r>
                        <a:rPr lang="en-US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</a:t>
                      </a:r>
                      <a:endParaRPr lang="th-TH" sz="2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มีระบบติดตาม กำกับงานการจัดทำฐานข้อมูลระดับอำเภอ</a:t>
                      </a:r>
                      <a:endParaRPr lang="th-TH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047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</a:t>
                      </a:r>
                      <a:r>
                        <a:rPr lang="en-US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  <a:endParaRPr lang="th-TH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มีการจัดทำฐานข้อมูลระดับอำเภออย่างน้อยอำเภอละ</a:t>
                      </a:r>
                      <a:r>
                        <a:rPr lang="th-TH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th-TH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แห่ง</a:t>
                      </a:r>
                      <a:endParaRPr lang="th-TH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√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047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</a:t>
                      </a:r>
                      <a:r>
                        <a:rPr lang="en-US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</a:t>
                      </a:r>
                      <a:endParaRPr lang="th-TH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มีการจัดทำฐานข้อมูลระดับอำเภอตั้งแต่ </a:t>
                      </a:r>
                      <a:r>
                        <a:rPr lang="en-US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</a:t>
                      </a:r>
                      <a:r>
                        <a:rPr lang="en-US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แห่ง ต่ออำเภอ</a:t>
                      </a:r>
                      <a:endParaRPr lang="th-TH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dirty="0"/>
                    </a:p>
                  </a:txBody>
                  <a:tcPr/>
                </a:tc>
              </a:tr>
              <a:tr h="1658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</a:t>
                      </a:r>
                      <a:r>
                        <a:rPr lang="en-US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</a:t>
                      </a:r>
                      <a:endParaRPr lang="th-TH" sz="2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</a:t>
                      </a:r>
                      <a:r>
                        <a:rPr lang="en-US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อำเภอ</a:t>
                      </a:r>
                      <a:r>
                        <a:rPr lang="th-TH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มีแผนการส่งเสริมการปลูก</a:t>
                      </a:r>
                      <a:r>
                        <a:rPr lang="en-US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 </a:t>
                      </a:r>
                      <a:r>
                        <a:rPr lang="th-TH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ผลิต </a:t>
                      </a:r>
                      <a:r>
                        <a:rPr lang="en-US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 </a:t>
                      </a:r>
                      <a:r>
                        <a:rPr lang="th-TH" sz="2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บริโภคให้ความรู้แก่ประชาชน</a:t>
                      </a:r>
                      <a:endParaRPr lang="th-TH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924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476672"/>
            <a:ext cx="8244407" cy="1800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ตัวชี้วัดปัญหาใน</a:t>
            </a:r>
            <a:r>
              <a:rPr lang="th-TH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 </a:t>
            </a:r>
            <a:r>
              <a:rPr lang="th-TH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เขต</a:t>
            </a:r>
            <a:r>
              <a:rPr lang="th-TH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บริการสุขภาพที่ </a:t>
            </a:r>
            <a:r>
              <a:rPr lang="th-TH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th-TH" sz="4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ชื่อเรื่อง 4"/>
          <p:cNvSpPr txBox="1">
            <a:spLocks/>
          </p:cNvSpPr>
          <p:nvPr/>
        </p:nvSpPr>
        <p:spPr>
          <a:xfrm>
            <a:off x="623019" y="3429000"/>
            <a:ext cx="8208912" cy="26642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dirty="0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251520" y="2780928"/>
            <a:ext cx="8201496" cy="266429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อัตราป่วยต่อประชากรแสน</a:t>
            </a:r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คน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โรค</a:t>
            </a:r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ไข้เลือดออก 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จังหวัด</a:t>
            </a:r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พระนครศรีอยุธยา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1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8"/>
          <p:cNvGrpSpPr>
            <a:grpSpLocks/>
          </p:cNvGrpSpPr>
          <p:nvPr/>
        </p:nvGrpSpPr>
        <p:grpSpPr bwMode="auto">
          <a:xfrm>
            <a:off x="323850" y="476250"/>
            <a:ext cx="8388350" cy="6021388"/>
            <a:chOff x="323528" y="476672"/>
            <a:chExt cx="8388424" cy="6021288"/>
          </a:xfrm>
        </p:grpSpPr>
        <p:pic>
          <p:nvPicPr>
            <p:cNvPr id="6150" name="รูปภาพ 4" descr="เต่าทอง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1760" y="5805264"/>
              <a:ext cx="6172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รูปภาพ 7" descr="เต่าทอง3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4132" y="5934080"/>
              <a:ext cx="1607820" cy="56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รูปภาพ 8" descr="เต่าทอง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476672"/>
              <a:ext cx="6172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รูปภาพ 10" descr="เต่าทอง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94732" y="5517232"/>
              <a:ext cx="6172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7" name="TextBox 29"/>
          <p:cNvSpPr txBox="1">
            <a:spLocks noChangeArrowheads="1"/>
          </p:cNvSpPr>
          <p:nvPr/>
        </p:nvSpPr>
        <p:spPr bwMode="auto">
          <a:xfrm>
            <a:off x="755650" y="476250"/>
            <a:ext cx="78581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2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อัตราป่วยต่อประชากรแสนคนโรคไข้เลือดออก </a:t>
            </a:r>
          </a:p>
          <a:p>
            <a:pPr algn="ctr"/>
            <a:r>
              <a:rPr lang="th-TH" sz="22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จังหวัดพระนครศรีอยุธยา พื้นที่เครือข่ายบริการที่ 4 และประเทศไทย พ.ศ. </a:t>
            </a:r>
            <a:r>
              <a:rPr lang="en-US" sz="22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2547-</a:t>
            </a:r>
            <a:r>
              <a:rPr lang="th-TH" sz="22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255</a:t>
            </a:r>
            <a:r>
              <a:rPr lang="en-US" sz="22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7</a:t>
            </a:r>
            <a:r>
              <a:rPr lang="th-TH" sz="22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22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395536" y="6309320"/>
            <a:ext cx="4246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600" b="1" dirty="0">
                <a:latin typeface="Tahoma" pitchFamily="34" charset="0"/>
                <a:cs typeface="Tahoma" pitchFamily="34" charset="0"/>
              </a:rPr>
              <a:t>ที่มา สำนักระบาดวิทยา </a:t>
            </a:r>
            <a:r>
              <a:rPr lang="en-US" sz="1600" b="1" dirty="0">
                <a:latin typeface="Tahoma" pitchFamily="34" charset="0"/>
                <a:cs typeface="Tahoma" pitchFamily="34" charset="0"/>
              </a:rPr>
              <a:t>18 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 กุมภาพันธ์ </a:t>
            </a:r>
            <a:r>
              <a:rPr lang="en-US" sz="1600" b="1" dirty="0">
                <a:latin typeface="Tahoma" pitchFamily="34" charset="0"/>
                <a:cs typeface="Tahoma" pitchFamily="34" charset="0"/>
              </a:rPr>
              <a:t>2557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500034" y="1571612"/>
          <a:ext cx="814393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8"/>
          <p:cNvGrpSpPr>
            <a:grpSpLocks/>
          </p:cNvGrpSpPr>
          <p:nvPr/>
        </p:nvGrpSpPr>
        <p:grpSpPr bwMode="auto">
          <a:xfrm>
            <a:off x="323850" y="476250"/>
            <a:ext cx="8388350" cy="6021388"/>
            <a:chOff x="323528" y="476672"/>
            <a:chExt cx="8388424" cy="6021288"/>
          </a:xfrm>
        </p:grpSpPr>
        <p:pic>
          <p:nvPicPr>
            <p:cNvPr id="15366" name="รูปภาพ 4" descr="เต่าทอง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1760" y="5805264"/>
              <a:ext cx="6172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รูปภาพ 7" descr="เต่าทอง3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4132" y="5934080"/>
              <a:ext cx="1607820" cy="56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รูปภาพ 8" descr="เต่าทอง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476672"/>
              <a:ext cx="6172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รูปภาพ 10" descr="เต่าทอง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94732" y="5517232"/>
              <a:ext cx="6172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3" name="TextBox 29"/>
          <p:cNvSpPr txBox="1">
            <a:spLocks noChangeArrowheads="1"/>
          </p:cNvSpPr>
          <p:nvPr/>
        </p:nvSpPr>
        <p:spPr bwMode="auto">
          <a:xfrm>
            <a:off x="755650" y="476250"/>
            <a:ext cx="78581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อัตราป่วยต่อประชากรแสนคนโรคไข้เลือดออก รายจังหวัด </a:t>
            </a:r>
            <a:br>
              <a:rPr lang="th-TH" sz="2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2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พื้นที่เครือข่ายบริการที่ 4  พ.ศ. </a:t>
            </a:r>
            <a:r>
              <a:rPr lang="en-US" sz="2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2557</a:t>
            </a:r>
            <a:r>
              <a:rPr lang="th-TH" sz="2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220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179512" y="6309320"/>
            <a:ext cx="4186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600" b="1" dirty="0">
                <a:latin typeface="Tahoma" pitchFamily="34" charset="0"/>
                <a:cs typeface="Tahoma" pitchFamily="34" charset="0"/>
              </a:rPr>
              <a:t>ที่มา สำนักระบาดวิทยา </a:t>
            </a:r>
            <a:r>
              <a:rPr lang="en-US" sz="1600" b="1" dirty="0">
                <a:latin typeface="Tahoma" pitchFamily="34" charset="0"/>
                <a:cs typeface="Tahoma" pitchFamily="34" charset="0"/>
              </a:rPr>
              <a:t>18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 กุมภาพันธ์ </a:t>
            </a:r>
            <a:r>
              <a:rPr lang="en-US" sz="1600" b="1" dirty="0">
                <a:latin typeface="Tahoma" pitchFamily="34" charset="0"/>
                <a:cs typeface="Tahoma" pitchFamily="34" charset="0"/>
              </a:rPr>
              <a:t>2557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428596" y="1500174"/>
          <a:ext cx="828680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8"/>
          <p:cNvGrpSpPr>
            <a:grpSpLocks/>
          </p:cNvGrpSpPr>
          <p:nvPr/>
        </p:nvGrpSpPr>
        <p:grpSpPr bwMode="auto">
          <a:xfrm>
            <a:off x="179512" y="0"/>
            <a:ext cx="8388350" cy="6021388"/>
            <a:chOff x="323528" y="476672"/>
            <a:chExt cx="8388424" cy="6021288"/>
          </a:xfrm>
        </p:grpSpPr>
        <p:pic>
          <p:nvPicPr>
            <p:cNvPr id="9222" name="รูปภาพ 4" descr="เต่าทอง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1760" y="5805264"/>
              <a:ext cx="6172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รูปภาพ 7" descr="เต่าทอง3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4132" y="5934080"/>
              <a:ext cx="1607820" cy="56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4" name="รูปภาพ 8" descr="เต่าทอง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476672"/>
              <a:ext cx="6172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รูปภาพ 10" descr="เต่าทอง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94732" y="5517232"/>
              <a:ext cx="6172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19" name="TextBox 29"/>
          <p:cNvSpPr txBox="1">
            <a:spLocks noChangeArrowheads="1"/>
          </p:cNvSpPr>
          <p:nvPr/>
        </p:nvSpPr>
        <p:spPr bwMode="auto">
          <a:xfrm>
            <a:off x="381124" y="476250"/>
            <a:ext cx="86553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จำนวนผู้ป่วยโรคไข้เลือดออก เป็นรายเดือน </a:t>
            </a:r>
            <a:r>
              <a:rPr lang="th-TH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จ.พระนครศรีอยุธยา พ.ศ.255</a:t>
            </a:r>
            <a:r>
              <a:rPr lang="en-US" sz="2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7</a:t>
            </a:r>
            <a:r>
              <a:rPr lang="th-TH" sz="2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เทียบ</a:t>
            </a:r>
            <a:r>
              <a:rPr lang="th-TH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กับค่ามัธยฐานของเดือนเดียวกันใน </a:t>
            </a:r>
            <a:r>
              <a:rPr lang="en-US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th-TH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ปีที่ผ่านมา </a:t>
            </a:r>
            <a:r>
              <a:rPr lang="th-TH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(พ.ศ.255</a:t>
            </a:r>
            <a:r>
              <a:rPr lang="en-US" sz="20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0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-255</a:t>
            </a:r>
            <a:r>
              <a:rPr lang="en-US" sz="20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6</a:t>
            </a:r>
            <a:r>
              <a:rPr lang="th-TH" sz="20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9220" name="TextBox 9"/>
          <p:cNvSpPr txBox="1">
            <a:spLocks noChangeArrowheads="1"/>
          </p:cNvSpPr>
          <p:nvPr/>
        </p:nvSpPr>
        <p:spPr bwMode="auto">
          <a:xfrm>
            <a:off x="1214438" y="5929313"/>
            <a:ext cx="41862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600" b="1">
                <a:latin typeface="Tahoma" pitchFamily="34" charset="0"/>
                <a:cs typeface="Tahoma" pitchFamily="34" charset="0"/>
              </a:rPr>
              <a:t>ที่มา สำนักระบาดวิทยา 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18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กุมภาพันธ์ 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2557</a:t>
            </a:r>
            <a:endParaRPr lang="th-TH" sz="1600" b="1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467544" y="1412776"/>
          <a:ext cx="821537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/>
          <p:nvPr/>
        </p:nvGraphicFramePr>
        <p:xfrm>
          <a:off x="500034" y="1500174"/>
          <a:ext cx="8215369" cy="4071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266" name="รูปภาพ 8" descr="เต่าทอง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76250"/>
            <a:ext cx="6175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29"/>
          <p:cNvSpPr txBox="1">
            <a:spLocks noChangeArrowheads="1"/>
          </p:cNvSpPr>
          <p:nvPr/>
        </p:nvSpPr>
        <p:spPr bwMode="auto">
          <a:xfrm>
            <a:off x="1042988" y="404813"/>
            <a:ext cx="7200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4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จำนวนผู้ป่วยโรคไข้เลือดออก จำแนกรายเดือน จังหวัดพระนครศรีอยุธยา  พ.ศ. 255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4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-255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7</a:t>
            </a:r>
            <a:endParaRPr lang="th-TH" sz="2400" b="1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428750" y="5500688"/>
            <a:ext cx="6769100" cy="319087"/>
            <a:chOff x="1403648" y="6539296"/>
            <a:chExt cx="6768752" cy="318704"/>
          </a:xfrm>
        </p:grpSpPr>
        <p:sp>
          <p:nvSpPr>
            <p:cNvPr id="11274" name="TextBox 22"/>
            <p:cNvSpPr txBox="1">
              <a:spLocks noChangeArrowheads="1"/>
            </p:cNvSpPr>
            <p:nvPr/>
          </p:nvSpPr>
          <p:spPr bwMode="auto">
            <a:xfrm>
              <a:off x="1403648" y="6550223"/>
              <a:ext cx="9361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solidFill>
                    <a:srgbClr val="660066"/>
                  </a:solidFill>
                  <a:latin typeface="Tahoma" pitchFamily="34" charset="0"/>
                  <a:cs typeface="Tahoma" pitchFamily="34" charset="0"/>
                </a:rPr>
                <a:t>2552</a:t>
              </a:r>
              <a:endParaRPr lang="th-TH" sz="1400" b="1">
                <a:solidFill>
                  <a:srgbClr val="66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75" name="TextBox 23"/>
            <p:cNvSpPr txBox="1">
              <a:spLocks noChangeArrowheads="1"/>
            </p:cNvSpPr>
            <p:nvPr/>
          </p:nvSpPr>
          <p:spPr bwMode="auto">
            <a:xfrm>
              <a:off x="2915816" y="6548579"/>
              <a:ext cx="9361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solidFill>
                    <a:srgbClr val="660066"/>
                  </a:solidFill>
                  <a:latin typeface="Tahoma" pitchFamily="34" charset="0"/>
                  <a:cs typeface="Tahoma" pitchFamily="34" charset="0"/>
                </a:rPr>
                <a:t>2553</a:t>
              </a:r>
              <a:endParaRPr lang="th-TH" sz="1400" b="1">
                <a:solidFill>
                  <a:srgbClr val="66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76" name="TextBox 24"/>
            <p:cNvSpPr txBox="1">
              <a:spLocks noChangeArrowheads="1"/>
            </p:cNvSpPr>
            <p:nvPr/>
          </p:nvSpPr>
          <p:spPr bwMode="auto">
            <a:xfrm>
              <a:off x="4370490" y="6548579"/>
              <a:ext cx="9361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solidFill>
                    <a:srgbClr val="660066"/>
                  </a:solidFill>
                  <a:latin typeface="Tahoma" pitchFamily="34" charset="0"/>
                  <a:cs typeface="Tahoma" pitchFamily="34" charset="0"/>
                </a:rPr>
                <a:t>2554</a:t>
              </a:r>
              <a:endParaRPr lang="th-TH" sz="1400" b="1">
                <a:solidFill>
                  <a:srgbClr val="66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77" name="TextBox 25"/>
            <p:cNvSpPr txBox="1">
              <a:spLocks noChangeArrowheads="1"/>
            </p:cNvSpPr>
            <p:nvPr/>
          </p:nvSpPr>
          <p:spPr bwMode="auto">
            <a:xfrm>
              <a:off x="5796136" y="6539858"/>
              <a:ext cx="9361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solidFill>
                    <a:srgbClr val="660066"/>
                  </a:solidFill>
                  <a:latin typeface="Tahoma" pitchFamily="34" charset="0"/>
                  <a:cs typeface="Tahoma" pitchFamily="34" charset="0"/>
                </a:rPr>
                <a:t>2555</a:t>
              </a:r>
              <a:endParaRPr lang="th-TH" sz="1400" b="1">
                <a:solidFill>
                  <a:srgbClr val="66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78" name="TextBox 26"/>
            <p:cNvSpPr txBox="1">
              <a:spLocks noChangeArrowheads="1"/>
            </p:cNvSpPr>
            <p:nvPr/>
          </p:nvSpPr>
          <p:spPr bwMode="auto">
            <a:xfrm>
              <a:off x="7236296" y="6539296"/>
              <a:ext cx="9361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solidFill>
                    <a:srgbClr val="660066"/>
                  </a:solidFill>
                  <a:latin typeface="Tahoma" pitchFamily="34" charset="0"/>
                  <a:cs typeface="Tahoma" pitchFamily="34" charset="0"/>
                </a:rPr>
                <a:t>2556</a:t>
              </a:r>
              <a:endParaRPr lang="th-TH" sz="1400" b="1">
                <a:solidFill>
                  <a:srgbClr val="660066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1071563" y="5857875"/>
            <a:ext cx="4186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600" b="1">
                <a:latin typeface="Tahoma" pitchFamily="34" charset="0"/>
                <a:cs typeface="Tahoma" pitchFamily="34" charset="0"/>
              </a:rPr>
              <a:t>ที่มา สำนักระบาดวิทยา 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18 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กุมภาพันธ์ 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2557</a:t>
            </a:r>
            <a:endParaRPr lang="th-TH" sz="1600" b="1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3393282" y="3464719"/>
            <a:ext cx="3929062" cy="0"/>
          </a:xfrm>
          <a:prstGeom prst="line">
            <a:avLst/>
          </a:prstGeom>
          <a:noFill/>
          <a:ln w="12700" cap="flat" cmpd="sng" algn="ctr">
            <a:solidFill>
              <a:srgbClr val="171EA9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750593" y="3393282"/>
            <a:ext cx="3929063" cy="0"/>
          </a:xfrm>
          <a:prstGeom prst="line">
            <a:avLst/>
          </a:prstGeom>
          <a:noFill/>
          <a:ln w="12700" cap="flat" cmpd="sng" algn="ctr">
            <a:solidFill>
              <a:srgbClr val="171EA9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395536" y="0"/>
            <a:ext cx="8497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อัตราป่วยต่อประชากรแสนคน โรคไข้เลือดออก รายอำเภอ </a:t>
            </a:r>
            <a:br>
              <a:rPr lang="th-TH" sz="2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2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จังหวัดพระนครศรีอยุธยา  พ.ศ. 254</a:t>
            </a:r>
            <a:r>
              <a:rPr lang="en-US" sz="2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7</a:t>
            </a:r>
            <a:r>
              <a:rPr lang="th-TH" sz="2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-255</a:t>
            </a:r>
            <a:r>
              <a:rPr lang="en-US" sz="2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6</a:t>
            </a:r>
            <a:endParaRPr lang="th-TH" sz="20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TextBox 8"/>
          <p:cNvSpPr txBox="1">
            <a:spLocks noChangeArrowheads="1"/>
          </p:cNvSpPr>
          <p:nvPr/>
        </p:nvSpPr>
        <p:spPr bwMode="auto">
          <a:xfrm>
            <a:off x="323528" y="6550223"/>
            <a:ext cx="43576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400" dirty="0">
                <a:latin typeface="Tahoma" pitchFamily="34" charset="0"/>
                <a:cs typeface="Tahoma" pitchFamily="34" charset="0"/>
              </a:rPr>
              <a:t>ที่มา สำนักระบาดวิทยา 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18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 กุมภาพันธ์ 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2557</a:t>
            </a:r>
            <a:endParaRPr lang="th-TH" sz="14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251520" y="764704"/>
          <a:ext cx="4176464" cy="2644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572000" y="764704"/>
          <a:ext cx="442684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179513" y="3501008"/>
          <a:ext cx="42484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355976" y="3501008"/>
          <a:ext cx="4788024" cy="3052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395288" y="404813"/>
            <a:ext cx="83534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อัตราป่วยป่วยโรคไข้เลือดออก จำแนกตามกลุ่มอายุ </a:t>
            </a:r>
          </a:p>
          <a:p>
            <a:pPr algn="ctr"/>
            <a:r>
              <a:rPr lang="th-TH" sz="2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จ. พระนครศรีอยุธยา  พ.ศ. </a:t>
            </a:r>
            <a:r>
              <a:rPr lang="en-US" sz="2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2552-</a:t>
            </a:r>
            <a:r>
              <a:rPr lang="th-TH" sz="2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255</a:t>
            </a:r>
            <a:r>
              <a:rPr lang="en-US" sz="2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6</a:t>
            </a:r>
            <a:endParaRPr lang="th-TH" sz="2200" b="1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5" name="TextBox 8"/>
          <p:cNvSpPr txBox="1">
            <a:spLocks noChangeArrowheads="1"/>
          </p:cNvSpPr>
          <p:nvPr/>
        </p:nvSpPr>
        <p:spPr bwMode="auto">
          <a:xfrm>
            <a:off x="395536" y="6309320"/>
            <a:ext cx="367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400" b="1" dirty="0">
                <a:latin typeface="Tahoma" pitchFamily="34" charset="0"/>
                <a:cs typeface="Tahoma" pitchFamily="34" charset="0"/>
              </a:rPr>
              <a:t>ที่มา สำนักระบาดวิทยา </a:t>
            </a:r>
            <a:r>
              <a:rPr lang="en-US" sz="1400" b="1" dirty="0">
                <a:latin typeface="Tahoma" pitchFamily="34" charset="0"/>
                <a:cs typeface="Tahoma" pitchFamily="34" charset="0"/>
              </a:rPr>
              <a:t>18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 กุมภาพันธ์ </a:t>
            </a:r>
            <a:r>
              <a:rPr lang="en-US" sz="1400" b="1" dirty="0">
                <a:latin typeface="Tahoma" pitchFamily="34" charset="0"/>
                <a:cs typeface="Tahoma" pitchFamily="34" charset="0"/>
              </a:rPr>
              <a:t>2557</a:t>
            </a:r>
            <a:endParaRPr lang="th-TH" sz="14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57158" y="1268760"/>
          <a:ext cx="4500593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429124" y="1268760"/>
          <a:ext cx="45353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มุมมอง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มุมมอง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มุมมอง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มุมมอง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มุมมอง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มุมมอง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มุมมอง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มุมมอง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มุมมอง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มุมมอง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มุมมอง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มุมมอง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มุมมอง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มุมมอง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มุมมอง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มุมมอง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มุมมอง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มุมมอง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มุมมอง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มุมมอง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มุมมอง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มุมมอง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มุมมอง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มุมมอง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มุมมอง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มุมมอง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มุมมอง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554</TotalTime>
  <Words>673</Words>
  <Application>Microsoft Office PowerPoint</Application>
  <PresentationFormat>นำเสนอทางหน้าจอ (4:3)</PresentationFormat>
  <Paragraphs>176</Paragraphs>
  <Slides>13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Waveform</vt:lpstr>
      <vt:lpstr>ตัวชี้วัดปัญหาในพื้นที่  เขตบริการสุขภาพที่ 4</vt:lpstr>
      <vt:lpstr>ภาพนิ่ง 2</vt:lpstr>
      <vt:lpstr>ตัวชี้วัดปัญหาในพื้นที่  เขตบริการสุขภาพที่ 4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คณะ ๔ กฎหมายและการคุ้มครองผู้บริโภค</dc:title>
  <dc:creator>ACER</dc:creator>
  <cp:lastModifiedBy>HPONE</cp:lastModifiedBy>
  <cp:revision>67</cp:revision>
  <dcterms:created xsi:type="dcterms:W3CDTF">2014-02-04T14:05:01Z</dcterms:created>
  <dcterms:modified xsi:type="dcterms:W3CDTF">2014-02-27T03:17:15Z</dcterms:modified>
</cp:coreProperties>
</file>